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858000" cy="9144000"/>
  <p:embeddedFontLst>
    <p:embeddedFont>
      <p:font typeface="Calibri" panose="020F0502020204030204" pitchFamily="34" charset="0"/>
      <p:regular r:id="rId50"/>
      <p:bold r:id="rId51"/>
      <p:italic r:id="rId52"/>
      <p:boldItalic r:id="rId53"/>
    </p:embeddedFont>
    <p:embeddedFont>
      <p:font typeface="Comic Sans MS" panose="030F0902030302020204" pitchFamily="66" charset="0"/>
      <p:regular r:id="rId54"/>
    </p:embeddedFont>
    <p:embeddedFont>
      <p:font typeface="Georgia" panose="02040502050405020303" pitchFamily="18" charset="0"/>
      <p:regular r:id="rId55"/>
      <p:bold r:id="rId56"/>
      <p:italic r:id="rId57"/>
      <p:boldItalic r:id="rId58"/>
    </p:embeddedFont>
    <p:embeddedFont>
      <p:font typeface="Palatino Linotype" panose="02040502050505030304" pitchFamily="18" charset="0"/>
      <p:regular r:id="rId59"/>
      <p:bold r:id="rId60"/>
      <p:italic r:id="rId61"/>
      <p:boldItalic r:id="rId62"/>
    </p:embeddedFont>
    <p:embeddedFont>
      <p:font typeface="Roboto" panose="02000000000000000000" pitchFamily="2" charset="0"/>
      <p:regular r:id="rId63"/>
      <p:bold r:id="rId64"/>
      <p:italic r:id="rId65"/>
      <p:boldItalic r:id="rId66"/>
    </p:embeddedFont>
    <p:embeddedFont>
      <p:font typeface="Rockwell" panose="02060603020205020403" pitchFamily="18" charset="77"/>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1" roundtripDataSignature="AMtx7mhIzsSpxuDAT52VISKneO3K4z4PU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85112CB-256E-48C4-8383-C6DD5410AE3C}">
  <a:tblStyle styleId="{B85112CB-256E-48C4-8383-C6DD5410AE3C}" styleName="Table_0">
    <a:wholeTbl>
      <a:tcTxStyle b="off" i="off">
        <a:font>
          <a:latin typeface="Calibri"/>
          <a:ea typeface="Calibri"/>
          <a:cs typeface="Calibri"/>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61"/>
  </p:normalViewPr>
  <p:slideViewPr>
    <p:cSldViewPr snapToGrid="0">
      <p:cViewPr varScale="1">
        <p:scale>
          <a:sx n="114" d="100"/>
          <a:sy n="114" d="100"/>
        </p:scale>
        <p:origin x="57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2.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7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8de67dae8f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8de67dae8f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g8de67dae8f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de67dae8f_1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de67dae8f_1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8de67dae8f_1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30ab5969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30ab5969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g530ab5969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530ab59697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530ab59697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g530ab59697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30ab59697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30ab59697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530ab59697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530ab59697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530ab59697_0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530ab59697_0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530ab59697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530ab59697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g530ab59697_0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30ab59697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30ab59697_0_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g530ab59697_0_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530ab59697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530ab59697_0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g530ab59697_0_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530ab59697_0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530ab59697_0_1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g530ab59697_0_1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8def5700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8def5700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g8def5700f3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8def5700f3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8def5700f3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g8def5700f3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8def5700f3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8def5700f3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7" name="Google Shape;417;g8def5700f3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8de67dae8f_1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8de67dae8f_1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8de67dae8f_1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6" name="Google Shape;44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3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4"/>
        <p:cNvGrpSpPr/>
        <p:nvPr/>
      </p:nvGrpSpPr>
      <p:grpSpPr>
        <a:xfrm>
          <a:off x="0" y="0"/>
          <a:ext cx="0" cy="0"/>
          <a:chOff x="0" y="0"/>
          <a:chExt cx="0" cy="0"/>
        </a:xfrm>
      </p:grpSpPr>
      <p:sp>
        <p:nvSpPr>
          <p:cNvPr id="35" name="Google Shape;35;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3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7" name="Google Shape;37;p3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8" name="Google Shape;38;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3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3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4" name="Google Shape;44;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4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4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4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4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4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4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www.researchgate.net/deref/http%3A%2F%2Fdx.doi.org%2F10.1007%2Fs12524-018-0770-6" TargetMode="External"/><Relationship Id="rId7" Type="http://schemas.openxmlformats.org/officeDocument/2006/relationships/hyperlink" Target="https://www.zizira.com/blogs/people-and-process/farmers-leaving-farming-in-meghalaya#:~:text=Is%20there%20a%20criterion%3F,in%20Meghalaya%20is%200.21%20hectare."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hyperlink" Target="https://en.wikipedia.org/wiki/Meghalaya#:~:text=Meghalaya%20has%20predominantly%20an%20agrarian,%2C%20papayas%2C%20spices%2C%20etc." TargetMode="External"/><Relationship Id="rId5" Type="http://schemas.openxmlformats.org/officeDocument/2006/relationships/hyperlink" Target="https://www.mdpi.com/1424-8220/16/7/1075/pdf" TargetMode="External"/><Relationship Id="rId4" Type="http://schemas.openxmlformats.org/officeDocument/2006/relationships/hyperlink" Target="https://doi.org/10.3390/rs8010019"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researchgate.net/deref/http%3A%2F%2Fdx.doi.org%2F10.1007%2Fs12524-018-0770-6"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link.springer.com/journal/12524"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758825" y="-360680"/>
            <a:ext cx="10674985" cy="161671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FFFFFF"/>
              </a:buClr>
              <a:buSzPts val="4400"/>
              <a:buFont typeface="Times New Roman"/>
              <a:buNone/>
            </a:pPr>
            <a:r>
              <a:rPr lang="en-GB" sz="4400">
                <a:solidFill>
                  <a:srgbClr val="FFFFFF"/>
                </a:solidFill>
                <a:latin typeface="Times New Roman"/>
                <a:ea typeface="Times New Roman"/>
                <a:cs typeface="Times New Roman"/>
                <a:sym typeface="Times New Roman"/>
              </a:rPr>
              <a:t>Detection and visualization of Shifting Cultivation </a:t>
            </a:r>
            <a:endParaRPr sz="4400">
              <a:solidFill>
                <a:srgbClr val="FFFFFF"/>
              </a:solidFill>
              <a:latin typeface="Times New Roman"/>
              <a:ea typeface="Times New Roman"/>
              <a:cs typeface="Times New Roman"/>
              <a:sym typeface="Times New Roman"/>
            </a:endParaRPr>
          </a:p>
        </p:txBody>
      </p:sp>
      <p:sp>
        <p:nvSpPr>
          <p:cNvPr id="89" name="Google Shape;89;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a:p>
        </p:txBody>
      </p:sp>
      <p:pic>
        <p:nvPicPr>
          <p:cNvPr id="90" name="Google Shape;90;p1" descr="animated_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03835" y="1461135"/>
            <a:ext cx="11784965" cy="5515610"/>
          </a:xfrm>
          <a:prstGeom prst="rect">
            <a:avLst/>
          </a:prstGeom>
          <a:noFill/>
          <a:ln>
            <a:noFill/>
          </a:ln>
        </p:spPr>
      </p:pic>
      <p:sp>
        <p:nvSpPr>
          <p:cNvPr id="91" name="Google Shape;91;p1"/>
          <p:cNvSpPr txBox="1"/>
          <p:nvPr/>
        </p:nvSpPr>
        <p:spPr>
          <a:xfrm>
            <a:off x="5447665" y="1182370"/>
            <a:ext cx="1296670"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62626"/>
              </a:buClr>
              <a:buSzPts val="2800"/>
              <a:buFont typeface="Palatino Linotype"/>
              <a:buNone/>
            </a:pPr>
            <a:r>
              <a:rPr lang="en-GB" sz="2000" b="0" i="0" u="none" strike="noStrike" cap="none" dirty="0">
                <a:solidFill>
                  <a:schemeClr val="accent6"/>
                </a:solidFill>
                <a:latin typeface="Palatino Linotype"/>
                <a:ea typeface="Palatino Linotype"/>
                <a:cs typeface="Palatino Linotype"/>
                <a:sym typeface="Palatino Linotype"/>
              </a:rPr>
              <a:t>SIH </a:t>
            </a:r>
            <a:r>
              <a:rPr lang="en-GB" sz="2000" b="0" i="0" u="none" strike="noStrike" cap="none" dirty="0">
                <a:solidFill>
                  <a:schemeClr val="accent6"/>
                </a:solidFill>
                <a:latin typeface="Comic Sans MS"/>
                <a:ea typeface="Comic Sans MS"/>
                <a:cs typeface="Comic Sans MS"/>
                <a:sym typeface="Comic Sans MS"/>
              </a:rPr>
              <a:t>2020</a:t>
            </a:r>
            <a:endParaRPr sz="2000" b="0" i="0" u="none" strike="noStrike" cap="none" dirty="0">
              <a:solidFill>
                <a:schemeClr val="accent6"/>
              </a:solidFill>
              <a:latin typeface="Comic Sans MS"/>
              <a:ea typeface="Comic Sans MS"/>
              <a:cs typeface="Comic Sans MS"/>
              <a:sym typeface="Comic Sans MS"/>
            </a:endParaRPr>
          </a:p>
        </p:txBody>
      </p:sp>
      <p:pic>
        <p:nvPicPr>
          <p:cNvPr id="92" name="Google Shape;92;p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552430" y="71120"/>
            <a:ext cx="1567180" cy="1111250"/>
          </a:xfrm>
          <a:prstGeom prst="rect">
            <a:avLst/>
          </a:prstGeom>
          <a:noFill/>
          <a:ln>
            <a:noFill/>
          </a:ln>
        </p:spPr>
      </p:pic>
      <p:pic>
        <p:nvPicPr>
          <p:cNvPr id="93" name="Google Shape;93;p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203835" y="-10795"/>
            <a:ext cx="1715770" cy="1645285"/>
          </a:xfrm>
          <a:prstGeom prst="rect">
            <a:avLst/>
          </a:prstGeom>
          <a:noFill/>
          <a:ln>
            <a:noFill/>
          </a:ln>
        </p:spPr>
      </p:pic>
    </p:spTree>
  </p:cSld>
  <p:clrMapOvr>
    <a:masterClrMapping/>
  </p:clrMapOvr>
  <p:transition>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0"/>
          <p:cNvSpPr txBox="1">
            <a:spLocks noGrp="1"/>
          </p:cNvSpPr>
          <p:nvPr>
            <p:ph type="title"/>
          </p:nvPr>
        </p:nvSpPr>
        <p:spPr>
          <a:xfrm>
            <a:off x="838200" y="136525"/>
            <a:ext cx="10515600" cy="1325563"/>
          </a:xfrm>
          <a:prstGeom prst="rect">
            <a:avLst/>
          </a:prstGeom>
          <a:solidFill>
            <a:schemeClr val="dk1"/>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DE5CB"/>
              </a:buClr>
              <a:buSzPts val="4400"/>
              <a:buFont typeface="Comic Sans MS"/>
              <a:buNone/>
            </a:pPr>
            <a:r>
              <a:rPr lang="en-GB" b="1">
                <a:solidFill>
                  <a:srgbClr val="FDE5CB"/>
                </a:solidFill>
                <a:latin typeface="Comic Sans MS"/>
                <a:ea typeface="Comic Sans MS"/>
                <a:cs typeface="Comic Sans MS"/>
                <a:sym typeface="Comic Sans MS"/>
              </a:rPr>
              <a:t>Goal	</a:t>
            </a:r>
            <a:endParaRPr b="1">
              <a:solidFill>
                <a:srgbClr val="FDE5CB"/>
              </a:solidFill>
              <a:latin typeface="Comic Sans MS"/>
              <a:ea typeface="Comic Sans MS"/>
              <a:cs typeface="Comic Sans MS"/>
              <a:sym typeface="Comic Sans MS"/>
            </a:endParaRPr>
          </a:p>
        </p:txBody>
      </p:sp>
      <p:sp>
        <p:nvSpPr>
          <p:cNvPr id="153" name="Google Shape;153;p10"/>
          <p:cNvSpPr txBox="1">
            <a:spLocks noGrp="1"/>
          </p:cNvSpPr>
          <p:nvPr>
            <p:ph type="body" idx="1"/>
          </p:nvPr>
        </p:nvSpPr>
        <p:spPr>
          <a:xfrm>
            <a:off x="838200" y="1825625"/>
            <a:ext cx="10611485" cy="4351655"/>
          </a:xfrm>
          <a:prstGeom prst="rect">
            <a:avLst/>
          </a:prstGeom>
          <a:solidFill>
            <a:schemeClr val="dk1"/>
          </a:solidFill>
          <a:ln>
            <a:noFill/>
          </a:ln>
        </p:spPr>
        <p:txBody>
          <a:bodyPr spcFirstLastPara="1" wrap="square" lIns="91425" tIns="45700" rIns="91425" bIns="45700" anchor="t" anchorCtr="0">
            <a:normAutofit/>
          </a:bodyPr>
          <a:lstStyle/>
          <a:p>
            <a:pPr marL="457200" lvl="0" indent="-342900" algn="l" rtl="0">
              <a:lnSpc>
                <a:spcPct val="115000"/>
              </a:lnSpc>
              <a:spcBef>
                <a:spcPts val="0"/>
              </a:spcBef>
              <a:spcAft>
                <a:spcPts val="0"/>
              </a:spcAft>
              <a:buClr>
                <a:srgbClr val="00B0F0"/>
              </a:buClr>
              <a:buSzPts val="1800"/>
              <a:buFont typeface="Noto Sans Symbols"/>
              <a:buChar char="⮚"/>
            </a:pPr>
            <a:r>
              <a:rPr lang="en-GB" sz="2520">
                <a:solidFill>
                  <a:srgbClr val="00B0F0"/>
                </a:solidFill>
              </a:rPr>
              <a:t>Collect data from </a:t>
            </a:r>
            <a:r>
              <a:rPr lang="en-GB" sz="2520" i="1">
                <a:solidFill>
                  <a:srgbClr val="FFFF00"/>
                </a:solidFill>
                <a:latin typeface="Times New Roman"/>
                <a:ea typeface="Times New Roman"/>
                <a:cs typeface="Times New Roman"/>
                <a:sym typeface="Times New Roman"/>
              </a:rPr>
              <a:t>Google Earth Engine.</a:t>
            </a:r>
            <a:endParaRPr sz="2520" i="1">
              <a:solidFill>
                <a:srgbClr val="FFFF00"/>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00B0F0"/>
              </a:buClr>
              <a:buSzPts val="1800"/>
              <a:buFont typeface="Noto Sans Symbols"/>
              <a:buChar char="⮚"/>
            </a:pPr>
            <a:r>
              <a:rPr lang="en-GB" sz="2520">
                <a:solidFill>
                  <a:srgbClr val="00B0F0"/>
                </a:solidFill>
              </a:rPr>
              <a:t>Pre-process it to suitable, </a:t>
            </a:r>
            <a:r>
              <a:rPr lang="en-GB" sz="2520" i="1">
                <a:solidFill>
                  <a:srgbClr val="FFFF00"/>
                </a:solidFill>
                <a:latin typeface="Times New Roman"/>
                <a:ea typeface="Times New Roman"/>
                <a:cs typeface="Times New Roman"/>
                <a:sym typeface="Times New Roman"/>
              </a:rPr>
              <a:t>visualizable </a:t>
            </a:r>
            <a:r>
              <a:rPr lang="en-GB" sz="2520">
                <a:solidFill>
                  <a:srgbClr val="00B0F0"/>
                </a:solidFill>
              </a:rPr>
              <a:t>format so that anyone can visualize it.</a:t>
            </a:r>
            <a:endParaRPr sz="2520">
              <a:solidFill>
                <a:srgbClr val="00B0F0"/>
              </a:solidFill>
            </a:endParaRPr>
          </a:p>
          <a:p>
            <a:pPr marL="457200" lvl="0" indent="-342900" algn="l" rtl="0">
              <a:lnSpc>
                <a:spcPct val="115000"/>
              </a:lnSpc>
              <a:spcBef>
                <a:spcPts val="0"/>
              </a:spcBef>
              <a:spcAft>
                <a:spcPts val="0"/>
              </a:spcAft>
              <a:buClr>
                <a:srgbClr val="00B0F0"/>
              </a:buClr>
              <a:buSzPts val="1800"/>
              <a:buFont typeface="Noto Sans Symbols"/>
              <a:buChar char="⮚"/>
            </a:pPr>
            <a:r>
              <a:rPr lang="en-GB" sz="2520">
                <a:solidFill>
                  <a:srgbClr val="00B0F0"/>
                </a:solidFill>
              </a:rPr>
              <a:t>Make a software which </a:t>
            </a:r>
            <a:r>
              <a:rPr lang="en-GB" sz="2520" i="1">
                <a:solidFill>
                  <a:srgbClr val="FFFF00"/>
                </a:solidFill>
                <a:latin typeface="Times New Roman"/>
                <a:ea typeface="Times New Roman"/>
                <a:cs typeface="Times New Roman"/>
                <a:sym typeface="Times New Roman"/>
              </a:rPr>
              <a:t>detects </a:t>
            </a:r>
            <a:r>
              <a:rPr lang="en-GB" sz="2520">
                <a:solidFill>
                  <a:srgbClr val="00B0F0"/>
                </a:solidFill>
              </a:rPr>
              <a:t>the area exhibiting shifting cultivation.</a:t>
            </a:r>
            <a:endParaRPr sz="2520">
              <a:solidFill>
                <a:srgbClr val="00B0F0"/>
              </a:solidFill>
            </a:endParaRPr>
          </a:p>
          <a:p>
            <a:pPr marL="457200" lvl="0" indent="-342900" algn="l" rtl="0">
              <a:lnSpc>
                <a:spcPct val="115000"/>
              </a:lnSpc>
              <a:spcBef>
                <a:spcPts val="0"/>
              </a:spcBef>
              <a:spcAft>
                <a:spcPts val="0"/>
              </a:spcAft>
              <a:buClr>
                <a:srgbClr val="00B0F0"/>
              </a:buClr>
              <a:buSzPts val="1800"/>
              <a:buFont typeface="Noto Sans Symbols"/>
              <a:buChar char="⮚"/>
            </a:pPr>
            <a:r>
              <a:rPr lang="en-GB" sz="2520">
                <a:solidFill>
                  <a:srgbClr val="00B0F0"/>
                </a:solidFill>
              </a:rPr>
              <a:t>Make a application which is usable by normal people, who can </a:t>
            </a:r>
            <a:r>
              <a:rPr lang="en-GB" sz="2520" i="1">
                <a:solidFill>
                  <a:srgbClr val="FFFF00"/>
                </a:solidFill>
                <a:latin typeface="Times New Roman"/>
                <a:ea typeface="Times New Roman"/>
                <a:cs typeface="Times New Roman"/>
                <a:sym typeface="Times New Roman"/>
              </a:rPr>
              <a:t>report recent</a:t>
            </a:r>
            <a:r>
              <a:rPr lang="en-GB" sz="2520" i="1">
                <a:solidFill>
                  <a:srgbClr val="FFFF00"/>
                </a:solidFill>
              </a:rPr>
              <a:t> </a:t>
            </a:r>
            <a:r>
              <a:rPr lang="en-GB" sz="2520" i="1">
                <a:solidFill>
                  <a:srgbClr val="FFFF00"/>
                </a:solidFill>
                <a:latin typeface="Times New Roman"/>
                <a:ea typeface="Times New Roman"/>
                <a:cs typeface="Times New Roman"/>
                <a:sym typeface="Times New Roman"/>
              </a:rPr>
              <a:t>activities </a:t>
            </a:r>
            <a:r>
              <a:rPr lang="en-GB" sz="2520">
                <a:solidFill>
                  <a:srgbClr val="00B0F0"/>
                </a:solidFill>
              </a:rPr>
              <a:t>of shifting cultivation.</a:t>
            </a:r>
            <a:endParaRPr sz="2520">
              <a:solidFill>
                <a:srgbClr val="00B0F0"/>
              </a:solidFill>
            </a:endParaRPr>
          </a:p>
          <a:p>
            <a:pPr marL="457200" lvl="0" indent="-342900" algn="l" rtl="0">
              <a:lnSpc>
                <a:spcPct val="115000"/>
              </a:lnSpc>
              <a:spcBef>
                <a:spcPts val="0"/>
              </a:spcBef>
              <a:spcAft>
                <a:spcPts val="0"/>
              </a:spcAft>
              <a:buClr>
                <a:srgbClr val="00B0F0"/>
              </a:buClr>
              <a:buSzPts val="1800"/>
              <a:buFont typeface="Noto Sans Symbols"/>
              <a:buChar char="⮚"/>
            </a:pPr>
            <a:r>
              <a:rPr lang="en-GB" sz="2520">
                <a:solidFill>
                  <a:srgbClr val="00B0F0"/>
                </a:solidFill>
              </a:rPr>
              <a:t>Collect the reported data and </a:t>
            </a:r>
            <a:r>
              <a:rPr lang="en-GB" sz="2520" i="1">
                <a:solidFill>
                  <a:srgbClr val="FFFF00"/>
                </a:solidFill>
                <a:latin typeface="Times New Roman"/>
                <a:ea typeface="Times New Roman"/>
                <a:cs typeface="Times New Roman"/>
                <a:sym typeface="Times New Roman"/>
              </a:rPr>
              <a:t>add it to pre-existing model </a:t>
            </a:r>
            <a:r>
              <a:rPr lang="en-GB" sz="2520">
                <a:solidFill>
                  <a:srgbClr val="00B0F0"/>
                </a:solidFill>
              </a:rPr>
              <a:t>which is made by AI/ML. By doing so the prediction can be very accurate.</a:t>
            </a:r>
            <a:endParaRPr sz="2520">
              <a:solidFill>
                <a:srgbClr val="00B0F0"/>
              </a:solidFill>
            </a:endParaRPr>
          </a:p>
          <a:p>
            <a:pPr marL="457200" lvl="0" indent="-342900" algn="l" rtl="0">
              <a:lnSpc>
                <a:spcPct val="115000"/>
              </a:lnSpc>
              <a:spcBef>
                <a:spcPts val="0"/>
              </a:spcBef>
              <a:spcAft>
                <a:spcPts val="0"/>
              </a:spcAft>
              <a:buClr>
                <a:srgbClr val="00B0F0"/>
              </a:buClr>
              <a:buSzPts val="1800"/>
              <a:buFont typeface="Noto Sans Symbols"/>
              <a:buChar char="⮚"/>
            </a:pPr>
            <a:r>
              <a:rPr lang="en-GB" sz="2520">
                <a:solidFill>
                  <a:srgbClr val="00B0F0"/>
                </a:solidFill>
              </a:rPr>
              <a:t>Make another algorithm which </a:t>
            </a:r>
            <a:r>
              <a:rPr lang="en-GB" sz="2520" i="1">
                <a:solidFill>
                  <a:srgbClr val="FFFF00"/>
                </a:solidFill>
                <a:latin typeface="Times New Roman"/>
                <a:ea typeface="Times New Roman"/>
                <a:cs typeface="Times New Roman"/>
                <a:sym typeface="Times New Roman"/>
              </a:rPr>
              <a:t>maps out </a:t>
            </a:r>
            <a:r>
              <a:rPr lang="en-GB" sz="2520">
                <a:solidFill>
                  <a:srgbClr val="00B0F0"/>
                </a:solidFill>
              </a:rPr>
              <a:t>areas exhibiting shifting cultivation which uses the prediction done by the trained model.</a:t>
            </a:r>
            <a:endParaRPr sz="2520">
              <a:solidFill>
                <a:srgbClr val="00B0F0"/>
              </a:solidFill>
            </a:endParaRPr>
          </a:p>
        </p:txBody>
      </p:sp>
      <p:pic>
        <p:nvPicPr>
          <p:cNvPr id="154" name="Google Shape;154;p10"/>
          <p:cNvPicPr preferRelativeResize="0">
            <a:picLocks noGrp="1"/>
          </p:cNvPicPr>
          <p:nvPr>
            <p:ph type="body" idx="2"/>
          </p:nvPr>
        </p:nvPicPr>
        <p:blipFill rotWithShape="1">
          <a:blip r:embed="rId3" cstate="email">
            <a:alphaModFix/>
            <a:extLst>
              <a:ext uri="{28A0092B-C50C-407E-A947-70E740481C1C}">
                <a14:useLocalDpi xmlns:a14="http://schemas.microsoft.com/office/drawing/2010/main"/>
              </a:ext>
            </a:extLst>
          </a:blip>
          <a:srcRect/>
          <a:stretch/>
        </p:blipFill>
        <p:spPr>
          <a:xfrm>
            <a:off x="10358755" y="365125"/>
            <a:ext cx="1090930" cy="1097280"/>
          </a:xfrm>
          <a:prstGeom prst="rect">
            <a:avLst/>
          </a:prstGeom>
          <a:noFill/>
          <a:ln>
            <a:noFill/>
          </a:ln>
        </p:spPr>
      </p:pic>
    </p:spTree>
  </p:cSld>
  <p:clrMapOvr>
    <a:masterClrMapping/>
  </p:clrMapOvr>
  <p:transition>
    <p:push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DE5CB"/>
              </a:buClr>
              <a:buSzPts val="4400"/>
              <a:buFont typeface="Comic Sans MS"/>
              <a:buNone/>
            </a:pPr>
            <a:r>
              <a:rPr lang="en-GB" b="1">
                <a:solidFill>
                  <a:srgbClr val="FDE5CB"/>
                </a:solidFill>
                <a:latin typeface="Comic Sans MS"/>
                <a:ea typeface="Comic Sans MS"/>
                <a:cs typeface="Comic Sans MS"/>
                <a:sym typeface="Comic Sans MS"/>
              </a:rPr>
              <a:t>   </a:t>
            </a:r>
            <a:r>
              <a:rPr lang="en-GB" b="1">
                <a:solidFill>
                  <a:schemeClr val="dk1"/>
                </a:solidFill>
                <a:latin typeface="Comic Sans MS"/>
                <a:ea typeface="Comic Sans MS"/>
                <a:cs typeface="Comic Sans MS"/>
                <a:sym typeface="Comic Sans MS"/>
              </a:rPr>
              <a:t> </a:t>
            </a:r>
            <a:r>
              <a:rPr lang="en-GB" sz="5400" b="1">
                <a:solidFill>
                  <a:schemeClr val="dk1"/>
                </a:solidFill>
                <a:latin typeface="Comic Sans MS"/>
                <a:ea typeface="Comic Sans MS"/>
                <a:cs typeface="Comic Sans MS"/>
                <a:sym typeface="Comic Sans MS"/>
              </a:rPr>
              <a:t>Goal</a:t>
            </a:r>
            <a:endParaRPr sz="5400" b="1">
              <a:solidFill>
                <a:schemeClr val="dk1"/>
              </a:solidFill>
              <a:latin typeface="Comic Sans MS"/>
              <a:ea typeface="Comic Sans MS"/>
              <a:cs typeface="Comic Sans MS"/>
              <a:sym typeface="Comic Sans MS"/>
            </a:endParaRPr>
          </a:p>
        </p:txBody>
      </p:sp>
      <p:pic>
        <p:nvPicPr>
          <p:cNvPr id="160" name="Google Shape;160;p11"/>
          <p:cNvPicPr preferRelativeResize="0">
            <a:picLocks noGrp="1"/>
          </p:cNvPicPr>
          <p:nvPr>
            <p:ph type="body" idx="1"/>
          </p:nvPr>
        </p:nvPicPr>
        <p:blipFill rotWithShape="1">
          <a:blip r:embed="rId3" cstate="email">
            <a:alphaModFix/>
            <a:extLst>
              <a:ext uri="{28A0092B-C50C-407E-A947-70E740481C1C}">
                <a14:useLocalDpi xmlns:a14="http://schemas.microsoft.com/office/drawing/2010/main"/>
              </a:ext>
            </a:extLst>
          </a:blip>
          <a:srcRect/>
          <a:stretch/>
        </p:blipFill>
        <p:spPr>
          <a:xfrm>
            <a:off x="2366010" y="1825625"/>
            <a:ext cx="7458710" cy="4351655"/>
          </a:xfrm>
          <a:prstGeom prst="rect">
            <a:avLst/>
          </a:prstGeom>
          <a:solidFill>
            <a:schemeClr val="dk1"/>
          </a:solidFill>
          <a:ln>
            <a:noFill/>
          </a:ln>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2"/>
          <p:cNvSpPr txBox="1">
            <a:spLocks noGrp="1"/>
          </p:cNvSpPr>
          <p:nvPr>
            <p:ph type="title"/>
          </p:nvPr>
        </p:nvSpPr>
        <p:spPr>
          <a:xfrm>
            <a:off x="838200" y="8001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59BA3"/>
              </a:buClr>
              <a:buSzPts val="6000"/>
              <a:buFont typeface="Comic Sans MS"/>
              <a:buNone/>
            </a:pPr>
            <a:r>
              <a:rPr lang="en-GB" sz="6000" b="1">
                <a:solidFill>
                  <a:srgbClr val="E59BA3"/>
                </a:solidFill>
                <a:latin typeface="Comic Sans MS"/>
                <a:ea typeface="Comic Sans MS"/>
                <a:cs typeface="Comic Sans MS"/>
                <a:sym typeface="Comic Sans MS"/>
              </a:rPr>
              <a:t>Approach</a:t>
            </a:r>
            <a:endParaRPr sz="6000" b="1">
              <a:solidFill>
                <a:srgbClr val="E59BA3"/>
              </a:solidFill>
              <a:latin typeface="Comic Sans MS"/>
              <a:ea typeface="Comic Sans MS"/>
              <a:cs typeface="Comic Sans MS"/>
              <a:sym typeface="Comic Sans MS"/>
            </a:endParaRPr>
          </a:p>
        </p:txBody>
      </p:sp>
      <p:sp>
        <p:nvSpPr>
          <p:cNvPr id="166" name="Google Shape;166;p12"/>
          <p:cNvSpPr txBox="1">
            <a:spLocks noGrp="1"/>
          </p:cNvSpPr>
          <p:nvPr>
            <p:ph type="body" idx="1"/>
          </p:nvPr>
        </p:nvSpPr>
        <p:spPr>
          <a:xfrm>
            <a:off x="838200" y="1825625"/>
            <a:ext cx="9824720" cy="4351655"/>
          </a:xfrm>
          <a:prstGeom prst="rect">
            <a:avLst/>
          </a:prstGeom>
          <a:gradFill>
            <a:gsLst>
              <a:gs pos="0">
                <a:srgbClr val="474747"/>
              </a:gs>
              <a:gs pos="50000">
                <a:schemeClr val="dk1"/>
              </a:gs>
              <a:gs pos="100000">
                <a:schemeClr val="dk1"/>
              </a:gs>
            </a:gsLst>
            <a:lin ang="5400000" scaled="0"/>
          </a:gradFill>
          <a:ln>
            <a:noFill/>
          </a:ln>
          <a:effectLst>
            <a:outerShdw blurRad="50800" dist="50800" dir="20820000" algn="ctr" rotWithShape="0">
              <a:srgbClr val="000000">
                <a:alpha val="42745"/>
              </a:srgbClr>
            </a:outerShdw>
          </a:effectLst>
        </p:spPr>
        <p:txBody>
          <a:bodyPr spcFirstLastPara="1" wrap="square" lIns="91425" tIns="45700" rIns="91425" bIns="45700" anchor="t" anchorCtr="0">
            <a:normAutofit/>
          </a:bodyPr>
          <a:lstStyle/>
          <a:p>
            <a:pPr marL="114300" lvl="0" indent="0" algn="l" rtl="0">
              <a:lnSpc>
                <a:spcPct val="90000"/>
              </a:lnSpc>
              <a:spcBef>
                <a:spcPts val="0"/>
              </a:spcBef>
              <a:spcAft>
                <a:spcPts val="0"/>
              </a:spcAft>
              <a:buClr>
                <a:schemeClr val="dk1"/>
              </a:buClr>
              <a:buSzPts val="1800"/>
              <a:buNone/>
            </a:pPr>
            <a:endParaRPr sz="3200" i="1">
              <a:solidFill>
                <a:schemeClr val="lt1"/>
              </a:solidFill>
              <a:latin typeface="Times New Roman"/>
              <a:ea typeface="Times New Roman"/>
              <a:cs typeface="Times New Roman"/>
              <a:sym typeface="Times New Roman"/>
            </a:endParaRPr>
          </a:p>
          <a:p>
            <a:pPr marL="457200" lvl="0" indent="-342900" algn="l" rtl="0">
              <a:lnSpc>
                <a:spcPct val="90000"/>
              </a:lnSpc>
              <a:spcBef>
                <a:spcPts val="0"/>
              </a:spcBef>
              <a:spcAft>
                <a:spcPts val="0"/>
              </a:spcAft>
              <a:buClr>
                <a:schemeClr val="lt1"/>
              </a:buClr>
              <a:buSzPts val="1800"/>
              <a:buAutoNum type="arabicParenR"/>
            </a:pPr>
            <a:r>
              <a:rPr lang="en-GB" sz="3200" i="1">
                <a:solidFill>
                  <a:schemeClr val="lt1"/>
                </a:solidFill>
                <a:latin typeface="Times New Roman"/>
                <a:ea typeface="Times New Roman"/>
                <a:cs typeface="Times New Roman"/>
                <a:sym typeface="Times New Roman"/>
              </a:rPr>
              <a:t>Gathering data from LANDSAT-7</a:t>
            </a:r>
            <a:endParaRPr sz="3200" i="1">
              <a:solidFill>
                <a:schemeClr val="lt1"/>
              </a:solidFill>
              <a:latin typeface="Times New Roman"/>
              <a:ea typeface="Times New Roman"/>
              <a:cs typeface="Times New Roman"/>
              <a:sym typeface="Times New Roman"/>
            </a:endParaRPr>
          </a:p>
          <a:p>
            <a:pPr marL="457200" lvl="0" indent="-342900" algn="l" rtl="0">
              <a:lnSpc>
                <a:spcPct val="90000"/>
              </a:lnSpc>
              <a:spcBef>
                <a:spcPts val="0"/>
              </a:spcBef>
              <a:spcAft>
                <a:spcPts val="0"/>
              </a:spcAft>
              <a:buClr>
                <a:schemeClr val="lt1"/>
              </a:buClr>
              <a:buSzPts val="1800"/>
              <a:buAutoNum type="arabicParenR"/>
            </a:pPr>
            <a:r>
              <a:rPr lang="en-GB" sz="3200" i="1">
                <a:solidFill>
                  <a:schemeClr val="lt1"/>
                </a:solidFill>
                <a:latin typeface="Times New Roman"/>
                <a:ea typeface="Times New Roman"/>
                <a:cs typeface="Times New Roman"/>
                <a:sym typeface="Times New Roman"/>
              </a:rPr>
              <a:t>Processing data for visualization.</a:t>
            </a:r>
            <a:endParaRPr sz="3200" i="1">
              <a:solidFill>
                <a:schemeClr val="lt1"/>
              </a:solidFill>
              <a:latin typeface="Times New Roman"/>
              <a:ea typeface="Times New Roman"/>
              <a:cs typeface="Times New Roman"/>
              <a:sym typeface="Times New Roman"/>
            </a:endParaRPr>
          </a:p>
          <a:p>
            <a:pPr marL="457200" lvl="0" indent="-342900" algn="l" rtl="0">
              <a:lnSpc>
                <a:spcPct val="90000"/>
              </a:lnSpc>
              <a:spcBef>
                <a:spcPts val="0"/>
              </a:spcBef>
              <a:spcAft>
                <a:spcPts val="0"/>
              </a:spcAft>
              <a:buClr>
                <a:schemeClr val="lt1"/>
              </a:buClr>
              <a:buSzPts val="1800"/>
              <a:buAutoNum type="arabicParenR"/>
            </a:pPr>
            <a:r>
              <a:rPr lang="en-GB" sz="3200" i="1">
                <a:solidFill>
                  <a:schemeClr val="lt1"/>
                </a:solidFill>
                <a:latin typeface="Times New Roman"/>
                <a:ea typeface="Times New Roman"/>
                <a:cs typeface="Times New Roman"/>
                <a:sym typeface="Times New Roman"/>
              </a:rPr>
              <a:t>Processing data for changes in vegetation.</a:t>
            </a:r>
            <a:endParaRPr sz="3200" i="1">
              <a:solidFill>
                <a:schemeClr val="lt1"/>
              </a:solidFill>
              <a:latin typeface="Times New Roman"/>
              <a:ea typeface="Times New Roman"/>
              <a:cs typeface="Times New Roman"/>
              <a:sym typeface="Times New Roman"/>
            </a:endParaRPr>
          </a:p>
          <a:p>
            <a:pPr marL="457200" lvl="0" indent="-342900" algn="l" rtl="0">
              <a:lnSpc>
                <a:spcPct val="90000"/>
              </a:lnSpc>
              <a:spcBef>
                <a:spcPts val="0"/>
              </a:spcBef>
              <a:spcAft>
                <a:spcPts val="0"/>
              </a:spcAft>
              <a:buClr>
                <a:schemeClr val="lt1"/>
              </a:buClr>
              <a:buSzPts val="1800"/>
              <a:buAutoNum type="arabicParenR"/>
            </a:pPr>
            <a:r>
              <a:rPr lang="en-GB" sz="3200" i="1">
                <a:solidFill>
                  <a:schemeClr val="lt1"/>
                </a:solidFill>
                <a:latin typeface="Times New Roman"/>
                <a:ea typeface="Times New Roman"/>
                <a:cs typeface="Times New Roman"/>
                <a:sym typeface="Times New Roman"/>
              </a:rPr>
              <a:t>Training model</a:t>
            </a:r>
            <a:endParaRPr sz="3200" i="1">
              <a:solidFill>
                <a:schemeClr val="lt1"/>
              </a:solidFill>
              <a:latin typeface="Times New Roman"/>
              <a:ea typeface="Times New Roman"/>
              <a:cs typeface="Times New Roman"/>
              <a:sym typeface="Times New Roman"/>
            </a:endParaRPr>
          </a:p>
          <a:p>
            <a:pPr marL="457200" lvl="0" indent="-342900" algn="l" rtl="0">
              <a:lnSpc>
                <a:spcPct val="90000"/>
              </a:lnSpc>
              <a:spcBef>
                <a:spcPts val="0"/>
              </a:spcBef>
              <a:spcAft>
                <a:spcPts val="0"/>
              </a:spcAft>
              <a:buClr>
                <a:schemeClr val="lt1"/>
              </a:buClr>
              <a:buSzPts val="1800"/>
              <a:buAutoNum type="arabicParenR"/>
            </a:pPr>
            <a:r>
              <a:rPr lang="en-GB" sz="3200" i="1">
                <a:solidFill>
                  <a:schemeClr val="lt1"/>
                </a:solidFill>
                <a:latin typeface="Times New Roman"/>
                <a:ea typeface="Times New Roman"/>
                <a:cs typeface="Times New Roman"/>
                <a:sym typeface="Times New Roman"/>
              </a:rPr>
              <a:t>Application for reporting areas (Professional required)</a:t>
            </a:r>
            <a:endParaRPr sz="3200" i="1">
              <a:solidFill>
                <a:schemeClr val="lt1"/>
              </a:solidFill>
              <a:latin typeface="Times New Roman"/>
              <a:ea typeface="Times New Roman"/>
              <a:cs typeface="Times New Roman"/>
              <a:sym typeface="Times New Roman"/>
            </a:endParaRPr>
          </a:p>
          <a:p>
            <a:pPr marL="457200" lvl="0" indent="-342900" algn="l" rtl="0">
              <a:lnSpc>
                <a:spcPct val="90000"/>
              </a:lnSpc>
              <a:spcBef>
                <a:spcPts val="0"/>
              </a:spcBef>
              <a:spcAft>
                <a:spcPts val="0"/>
              </a:spcAft>
              <a:buClr>
                <a:schemeClr val="lt1"/>
              </a:buClr>
              <a:buSzPts val="1800"/>
              <a:buAutoNum type="arabicParenR"/>
            </a:pPr>
            <a:r>
              <a:rPr lang="en-GB" sz="3200" i="1">
                <a:solidFill>
                  <a:schemeClr val="lt1"/>
                </a:solidFill>
                <a:latin typeface="Times New Roman"/>
                <a:ea typeface="Times New Roman"/>
                <a:cs typeface="Times New Roman"/>
                <a:sym typeface="Times New Roman"/>
              </a:rPr>
              <a:t>Retraining at specific interval (Reporting required)</a:t>
            </a:r>
            <a:endParaRPr sz="3200" i="1">
              <a:solidFill>
                <a:schemeClr val="lt1"/>
              </a:solidFill>
              <a:latin typeface="Times New Roman"/>
              <a:ea typeface="Times New Roman"/>
              <a:cs typeface="Times New Roman"/>
              <a:sym typeface="Times New Roman"/>
            </a:endParaRPr>
          </a:p>
          <a:p>
            <a:pPr marL="457200" lvl="0" indent="-342900" algn="l" rtl="0">
              <a:lnSpc>
                <a:spcPct val="90000"/>
              </a:lnSpc>
              <a:spcBef>
                <a:spcPts val="0"/>
              </a:spcBef>
              <a:spcAft>
                <a:spcPts val="0"/>
              </a:spcAft>
              <a:buClr>
                <a:schemeClr val="lt1"/>
              </a:buClr>
              <a:buSzPts val="1800"/>
              <a:buAutoNum type="arabicParenR"/>
            </a:pPr>
            <a:r>
              <a:rPr lang="en-GB" sz="3200" i="1">
                <a:solidFill>
                  <a:schemeClr val="lt1"/>
                </a:solidFill>
                <a:latin typeface="Times New Roman"/>
                <a:ea typeface="Times New Roman"/>
                <a:cs typeface="Times New Roman"/>
                <a:sym typeface="Times New Roman"/>
              </a:rPr>
              <a:t>Generating map of the classified data by the model</a:t>
            </a:r>
            <a:endParaRPr sz="3200" i="1">
              <a:solidFill>
                <a:schemeClr val="lt1"/>
              </a:solidFill>
              <a:latin typeface="Times New Roman"/>
              <a:ea typeface="Times New Roman"/>
              <a:cs typeface="Times New Roman"/>
              <a:sym typeface="Times New Roman"/>
            </a:endParaRPr>
          </a:p>
        </p:txBody>
      </p:sp>
      <p:pic>
        <p:nvPicPr>
          <p:cNvPr id="167" name="Google Shape;167;p12" descr="Untitled1"/>
          <p:cNvPicPr preferRelativeResize="0">
            <a:picLocks noGrp="1"/>
          </p:cNvPicPr>
          <p:nvPr>
            <p:ph type="body" idx="2"/>
          </p:nvPr>
        </p:nvPicPr>
        <p:blipFill rotWithShape="1">
          <a:blip r:embed="rId3" cstate="email">
            <a:alphaModFix/>
            <a:extLst>
              <a:ext uri="{28A0092B-C50C-407E-A947-70E740481C1C}">
                <a14:useLocalDpi xmlns:a14="http://schemas.microsoft.com/office/drawing/2010/main"/>
              </a:ext>
            </a:extLst>
          </a:blip>
          <a:srcRect/>
          <a:stretch/>
        </p:blipFill>
        <p:spPr>
          <a:xfrm>
            <a:off x="9486265" y="80010"/>
            <a:ext cx="1282065" cy="1315085"/>
          </a:xfrm>
          <a:prstGeom prst="rect">
            <a:avLst/>
          </a:prstGeom>
          <a:noFill/>
          <a:ln>
            <a:noFill/>
          </a:ln>
        </p:spPr>
      </p:pic>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DE5CB"/>
              </a:buClr>
              <a:buSzPts val="4800"/>
              <a:buFont typeface="Comic Sans MS"/>
              <a:buNone/>
            </a:pPr>
            <a:r>
              <a:rPr lang="en-GB" sz="4800">
                <a:solidFill>
                  <a:srgbClr val="FDE5CB"/>
                </a:solidFill>
                <a:latin typeface="Comic Sans MS"/>
                <a:ea typeface="Comic Sans MS"/>
                <a:cs typeface="Comic Sans MS"/>
                <a:sym typeface="Comic Sans MS"/>
              </a:rPr>
              <a:t>Google Earth Engine</a:t>
            </a:r>
            <a:endParaRPr sz="4800">
              <a:solidFill>
                <a:srgbClr val="FDE5CB"/>
              </a:solidFill>
              <a:latin typeface="Comic Sans MS"/>
              <a:ea typeface="Comic Sans MS"/>
              <a:cs typeface="Comic Sans MS"/>
              <a:sym typeface="Comic Sans MS"/>
            </a:endParaRPr>
          </a:p>
        </p:txBody>
      </p:sp>
      <p:sp>
        <p:nvSpPr>
          <p:cNvPr id="173" name="Google Shape;173;p13"/>
          <p:cNvSpPr txBox="1">
            <a:spLocks noGrp="1"/>
          </p:cNvSpPr>
          <p:nvPr>
            <p:ph type="body" idx="1"/>
          </p:nvPr>
        </p:nvSpPr>
        <p:spPr>
          <a:xfrm>
            <a:off x="838200" y="2372995"/>
            <a:ext cx="6421755" cy="3549650"/>
          </a:xfrm>
          <a:prstGeom prst="rect">
            <a:avLst/>
          </a:prstGeom>
          <a:solidFill>
            <a:schemeClr val="dk1"/>
          </a:solid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rgbClr val="C2E0F2"/>
              </a:buClr>
              <a:buSzPts val="2800"/>
              <a:buNone/>
            </a:pPr>
            <a:r>
              <a:rPr lang="en-GB" i="1">
                <a:solidFill>
                  <a:srgbClr val="C2E0F2"/>
                </a:solidFill>
                <a:latin typeface="Times New Roman"/>
                <a:ea typeface="Times New Roman"/>
                <a:cs typeface="Times New Roman"/>
                <a:sym typeface="Times New Roman"/>
              </a:rPr>
              <a:t>Earth Engine Google Earth Engine combines a multi-petabyte catalog of satellite imagery and geospatial datasets with planetary-scale analysis capabilities and makes it available for scientists, researchers, and developers to detect changes, map trends, and quantify differences on the Earth's surface.</a:t>
            </a:r>
            <a:endParaRPr i="1">
              <a:solidFill>
                <a:srgbClr val="C2E0F2"/>
              </a:solidFill>
              <a:latin typeface="Times New Roman"/>
              <a:ea typeface="Times New Roman"/>
              <a:cs typeface="Times New Roman"/>
              <a:sym typeface="Times New Roman"/>
            </a:endParaRPr>
          </a:p>
        </p:txBody>
      </p:sp>
      <p:pic>
        <p:nvPicPr>
          <p:cNvPr id="174" name="Google Shape;174;p13"/>
          <p:cNvPicPr preferRelativeResize="0">
            <a:picLocks noGrp="1"/>
          </p:cNvPicPr>
          <p:nvPr>
            <p:ph type="body" idx="2"/>
          </p:nvPr>
        </p:nvPicPr>
        <p:blipFill rotWithShape="1">
          <a:blip r:embed="rId3">
            <a:alphaModFix/>
          </a:blip>
          <a:srcRect/>
          <a:stretch/>
        </p:blipFill>
        <p:spPr>
          <a:xfrm>
            <a:off x="7858125" y="3018790"/>
            <a:ext cx="3495675" cy="1304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2"/>
              </a:buClr>
              <a:buSzPts val="4800"/>
              <a:buFont typeface="Comic Sans MS"/>
              <a:buNone/>
            </a:pPr>
            <a:r>
              <a:rPr lang="en-GB" sz="4800">
                <a:solidFill>
                  <a:schemeClr val="lt2"/>
                </a:solidFill>
                <a:latin typeface="Comic Sans MS"/>
                <a:ea typeface="Comic Sans MS"/>
                <a:cs typeface="Comic Sans MS"/>
                <a:sym typeface="Comic Sans MS"/>
              </a:rPr>
              <a:t>LANDSAT 7</a:t>
            </a:r>
            <a:endParaRPr sz="4800">
              <a:solidFill>
                <a:schemeClr val="lt2"/>
              </a:solidFill>
              <a:latin typeface="Comic Sans MS"/>
              <a:ea typeface="Comic Sans MS"/>
              <a:cs typeface="Comic Sans MS"/>
              <a:sym typeface="Comic Sans MS"/>
            </a:endParaRPr>
          </a:p>
        </p:txBody>
      </p:sp>
      <p:sp>
        <p:nvSpPr>
          <p:cNvPr id="180" name="Google Shape;180;p14"/>
          <p:cNvSpPr txBox="1">
            <a:spLocks noGrp="1"/>
          </p:cNvSpPr>
          <p:nvPr>
            <p:ph type="body" idx="1"/>
          </p:nvPr>
        </p:nvSpPr>
        <p:spPr>
          <a:xfrm>
            <a:off x="838200" y="1825625"/>
            <a:ext cx="5755640" cy="4351655"/>
          </a:xfrm>
          <a:prstGeom prst="rect">
            <a:avLst/>
          </a:prstGeom>
          <a:solidFill>
            <a:schemeClr val="dk1"/>
          </a:solid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rgbClr val="FBCB99"/>
              </a:buClr>
              <a:buSzPts val="2520"/>
              <a:buNone/>
            </a:pPr>
            <a:r>
              <a:rPr lang="en-GB" sz="2520">
                <a:solidFill>
                  <a:srgbClr val="FBCB99"/>
                </a:solidFill>
                <a:highlight>
                  <a:srgbClr val="FFFFFF"/>
                </a:highlight>
                <a:latin typeface="Arial"/>
                <a:ea typeface="Arial"/>
                <a:cs typeface="Arial"/>
                <a:sym typeface="Arial"/>
              </a:rPr>
              <a:t> </a:t>
            </a:r>
            <a:endParaRPr sz="2520">
              <a:solidFill>
                <a:srgbClr val="FBCB99"/>
              </a:solidFill>
              <a:latin typeface="Arial"/>
              <a:ea typeface="Arial"/>
              <a:cs typeface="Arial"/>
              <a:sym typeface="Arial"/>
            </a:endParaRPr>
          </a:p>
          <a:p>
            <a:pPr marL="228600" lvl="0" indent="-228600" algn="l" rtl="0">
              <a:lnSpc>
                <a:spcPct val="90000"/>
              </a:lnSpc>
              <a:spcBef>
                <a:spcPts val="1000"/>
              </a:spcBef>
              <a:spcAft>
                <a:spcPts val="0"/>
              </a:spcAft>
              <a:buClr>
                <a:srgbClr val="FBCB99"/>
              </a:buClr>
              <a:buSzPts val="2520"/>
              <a:buChar char="•"/>
            </a:pPr>
            <a:r>
              <a:rPr lang="en-GB" sz="2520">
                <a:solidFill>
                  <a:srgbClr val="FBCB99"/>
                </a:solidFill>
                <a:latin typeface="Arial"/>
                <a:ea typeface="Arial"/>
                <a:cs typeface="Arial"/>
                <a:sym typeface="Arial"/>
              </a:rPr>
              <a:t> Landsat 7 is the seventh </a:t>
            </a:r>
            <a:r>
              <a:rPr lang="en-GB" sz="2520" u="sng">
                <a:solidFill>
                  <a:srgbClr val="63F71B"/>
                </a:solidFill>
                <a:latin typeface="Arial"/>
                <a:ea typeface="Arial"/>
                <a:cs typeface="Arial"/>
                <a:sym typeface="Arial"/>
              </a:rPr>
              <a:t>satellite</a:t>
            </a:r>
            <a:r>
              <a:rPr lang="en-GB" sz="2520">
                <a:solidFill>
                  <a:srgbClr val="FBCB99"/>
                </a:solidFill>
                <a:latin typeface="Arial"/>
                <a:ea typeface="Arial"/>
                <a:cs typeface="Arial"/>
                <a:sym typeface="Arial"/>
              </a:rPr>
              <a:t> of the</a:t>
            </a:r>
            <a:r>
              <a:rPr lang="en-GB" sz="2520" u="sng">
                <a:solidFill>
                  <a:srgbClr val="63F71B"/>
                </a:solidFill>
                <a:latin typeface="Arial"/>
                <a:ea typeface="Arial"/>
                <a:cs typeface="Arial"/>
                <a:sym typeface="Arial"/>
              </a:rPr>
              <a:t> Landsat program</a:t>
            </a:r>
            <a:r>
              <a:rPr lang="en-GB" sz="2520">
                <a:solidFill>
                  <a:srgbClr val="FBCB99"/>
                </a:solidFill>
                <a:latin typeface="Arial"/>
                <a:ea typeface="Arial"/>
                <a:cs typeface="Arial"/>
                <a:sym typeface="Arial"/>
              </a:rPr>
              <a:t>. Launched on 15 April 1999, Landsat 7's primary goal is to refresh the global archive of satellite photos, providing up-to-date and cloud-free images. The </a:t>
            </a:r>
            <a:r>
              <a:rPr lang="en-GB" sz="2520" u="sng">
                <a:solidFill>
                  <a:srgbClr val="63F71B"/>
                </a:solidFill>
                <a:latin typeface="Arial"/>
                <a:ea typeface="Arial"/>
                <a:cs typeface="Arial"/>
                <a:sym typeface="Arial"/>
              </a:rPr>
              <a:t>Landsat Program</a:t>
            </a:r>
            <a:r>
              <a:rPr lang="en-GB" sz="2520">
                <a:solidFill>
                  <a:srgbClr val="FBCB99"/>
                </a:solidFill>
                <a:latin typeface="Arial"/>
                <a:ea typeface="Arial"/>
                <a:cs typeface="Arial"/>
                <a:sym typeface="Arial"/>
              </a:rPr>
              <a:t> is managed and operated by the </a:t>
            </a:r>
            <a:r>
              <a:rPr lang="en-GB" sz="2520" u="sng">
                <a:solidFill>
                  <a:srgbClr val="63F71B"/>
                </a:solidFill>
                <a:latin typeface="Arial"/>
                <a:ea typeface="Arial"/>
                <a:cs typeface="Arial"/>
                <a:sym typeface="Arial"/>
              </a:rPr>
              <a:t>United States Geological Survey</a:t>
            </a:r>
            <a:r>
              <a:rPr lang="en-GB" sz="2520">
                <a:solidFill>
                  <a:srgbClr val="FBCB99"/>
                </a:solidFill>
                <a:latin typeface="Arial"/>
                <a:ea typeface="Arial"/>
                <a:cs typeface="Arial"/>
                <a:sym typeface="Arial"/>
              </a:rPr>
              <a:t>, and data from Landsat 7 is collected and distributed by the USGS. </a:t>
            </a:r>
            <a:endParaRPr sz="2520">
              <a:solidFill>
                <a:srgbClr val="FBCB99"/>
              </a:solidFill>
              <a:latin typeface="Arial"/>
              <a:ea typeface="Arial"/>
              <a:cs typeface="Arial"/>
              <a:sym typeface="Arial"/>
            </a:endParaRPr>
          </a:p>
          <a:p>
            <a:pPr marL="228600" lvl="0" indent="-68579" algn="l" rtl="0">
              <a:lnSpc>
                <a:spcPct val="90000"/>
              </a:lnSpc>
              <a:spcBef>
                <a:spcPts val="1000"/>
              </a:spcBef>
              <a:spcAft>
                <a:spcPts val="0"/>
              </a:spcAft>
              <a:buClr>
                <a:schemeClr val="dk1"/>
              </a:buClr>
              <a:buSzPts val="2520"/>
              <a:buNone/>
            </a:pPr>
            <a:endParaRPr sz="2520">
              <a:solidFill>
                <a:srgbClr val="FBCB99"/>
              </a:solidFill>
              <a:latin typeface="Arial"/>
              <a:ea typeface="Arial"/>
              <a:cs typeface="Arial"/>
              <a:sym typeface="Arial"/>
            </a:endParaRPr>
          </a:p>
        </p:txBody>
      </p:sp>
      <p:pic>
        <p:nvPicPr>
          <p:cNvPr id="181" name="Google Shape;181;p14"/>
          <p:cNvPicPr preferRelativeResize="0">
            <a:picLocks noGrp="1"/>
          </p:cNvPicPr>
          <p:nvPr>
            <p:ph type="body" idx="2"/>
          </p:nvPr>
        </p:nvPicPr>
        <p:blipFill rotWithShape="1">
          <a:blip r:embed="rId3" cstate="email">
            <a:alphaModFix/>
            <a:extLst>
              <a:ext uri="{28A0092B-C50C-407E-A947-70E740481C1C}">
                <a14:useLocalDpi xmlns:a14="http://schemas.microsoft.com/office/drawing/2010/main"/>
              </a:ext>
            </a:extLst>
          </a:blip>
          <a:srcRect/>
          <a:stretch/>
        </p:blipFill>
        <p:spPr>
          <a:xfrm>
            <a:off x="7445375" y="1825625"/>
            <a:ext cx="3481070" cy="435165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4"/>
              </a:buClr>
              <a:buSzPts val="6000"/>
              <a:buFont typeface="Comic Sans MS"/>
              <a:buNone/>
            </a:pPr>
            <a:r>
              <a:rPr lang="en-GB" sz="6000">
                <a:solidFill>
                  <a:schemeClr val="accent4"/>
                </a:solidFill>
                <a:latin typeface="Comic Sans MS"/>
                <a:ea typeface="Comic Sans MS"/>
                <a:cs typeface="Comic Sans MS"/>
                <a:sym typeface="Comic Sans MS"/>
              </a:rPr>
              <a:t>Data Gathering</a:t>
            </a:r>
            <a:endParaRPr sz="6000">
              <a:solidFill>
                <a:schemeClr val="accent4"/>
              </a:solidFill>
              <a:latin typeface="Comic Sans MS"/>
              <a:ea typeface="Comic Sans MS"/>
              <a:cs typeface="Comic Sans MS"/>
              <a:sym typeface="Comic Sans MS"/>
            </a:endParaRPr>
          </a:p>
        </p:txBody>
      </p:sp>
      <p:sp>
        <p:nvSpPr>
          <p:cNvPr id="187" name="Google Shape;187;p15"/>
          <p:cNvSpPr txBox="1">
            <a:spLocks noGrp="1"/>
          </p:cNvSpPr>
          <p:nvPr>
            <p:ph type="body" idx="1"/>
          </p:nvPr>
        </p:nvSpPr>
        <p:spPr>
          <a:xfrm>
            <a:off x="732155" y="1825625"/>
            <a:ext cx="5181600" cy="4351338"/>
          </a:xfrm>
          <a:prstGeom prst="rect">
            <a:avLst/>
          </a:prstGeom>
          <a:gradFill>
            <a:gsLst>
              <a:gs pos="0">
                <a:srgbClr val="F78D47"/>
              </a:gs>
              <a:gs pos="50000">
                <a:srgbClr val="FB7E00"/>
              </a:gs>
              <a:gs pos="100000">
                <a:srgbClr val="E36F00"/>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normAutofit/>
          </a:bodyPr>
          <a:lstStyle/>
          <a:p>
            <a:pPr marL="0" lvl="0" indent="0" algn="l" rtl="0">
              <a:lnSpc>
                <a:spcPct val="115000"/>
              </a:lnSpc>
              <a:spcBef>
                <a:spcPts val="0"/>
              </a:spcBef>
              <a:spcAft>
                <a:spcPts val="0"/>
              </a:spcAft>
              <a:buClr>
                <a:srgbClr val="012D86"/>
              </a:buClr>
              <a:buSzPts val="1800"/>
              <a:buNone/>
            </a:pPr>
            <a:r>
              <a:rPr lang="en-GB" b="1" i="1">
                <a:solidFill>
                  <a:srgbClr val="012D86"/>
                </a:solidFill>
                <a:latin typeface="Times New Roman"/>
                <a:ea typeface="Times New Roman"/>
                <a:cs typeface="Times New Roman"/>
                <a:sym typeface="Times New Roman"/>
              </a:rPr>
              <a:t>We first collected raw images from LANDSAT 7.</a:t>
            </a:r>
            <a:endParaRPr b="1" i="1">
              <a:solidFill>
                <a:srgbClr val="012D86"/>
              </a:solidFill>
              <a:latin typeface="Times New Roman"/>
              <a:ea typeface="Times New Roman"/>
              <a:cs typeface="Times New Roman"/>
              <a:sym typeface="Times New Roman"/>
            </a:endParaRPr>
          </a:p>
          <a:p>
            <a:pPr marL="0" lvl="0" indent="0" algn="l" rtl="0">
              <a:lnSpc>
                <a:spcPct val="115000"/>
              </a:lnSpc>
              <a:spcBef>
                <a:spcPts val="1600"/>
              </a:spcBef>
              <a:spcAft>
                <a:spcPts val="0"/>
              </a:spcAft>
              <a:buClr>
                <a:srgbClr val="012D86"/>
              </a:buClr>
              <a:buSzPts val="1800"/>
              <a:buNone/>
            </a:pPr>
            <a:r>
              <a:rPr lang="en-GB" b="1" i="1">
                <a:solidFill>
                  <a:srgbClr val="012D86"/>
                </a:solidFill>
                <a:latin typeface="Times New Roman"/>
                <a:ea typeface="Times New Roman"/>
                <a:cs typeface="Times New Roman"/>
                <a:sym typeface="Times New Roman"/>
              </a:rPr>
              <a:t>Region : [89, 25, 93, 26.2]</a:t>
            </a:r>
            <a:endParaRPr b="1" i="1">
              <a:solidFill>
                <a:srgbClr val="012D86"/>
              </a:solidFill>
              <a:latin typeface="Times New Roman"/>
              <a:ea typeface="Times New Roman"/>
              <a:cs typeface="Times New Roman"/>
              <a:sym typeface="Times New Roman"/>
            </a:endParaRPr>
          </a:p>
          <a:p>
            <a:pPr marL="0" lvl="0" indent="0" algn="l" rtl="0">
              <a:lnSpc>
                <a:spcPct val="115000"/>
              </a:lnSpc>
              <a:spcBef>
                <a:spcPts val="1600"/>
              </a:spcBef>
              <a:spcAft>
                <a:spcPts val="0"/>
              </a:spcAft>
              <a:buClr>
                <a:srgbClr val="012D86"/>
              </a:buClr>
              <a:buSzPts val="1800"/>
              <a:buNone/>
            </a:pPr>
            <a:r>
              <a:rPr lang="en-GB" b="1" i="1">
                <a:solidFill>
                  <a:srgbClr val="012D86"/>
                </a:solidFill>
                <a:latin typeface="Times New Roman"/>
                <a:ea typeface="Times New Roman"/>
                <a:cs typeface="Times New Roman"/>
                <a:sym typeface="Times New Roman"/>
              </a:rPr>
              <a:t>Data with no cloud-cover.</a:t>
            </a:r>
            <a:endParaRPr b="1" i="1">
              <a:solidFill>
                <a:srgbClr val="012D86"/>
              </a:solidFill>
              <a:latin typeface="Times New Roman"/>
              <a:ea typeface="Times New Roman"/>
              <a:cs typeface="Times New Roman"/>
              <a:sym typeface="Times New Roman"/>
            </a:endParaRPr>
          </a:p>
          <a:p>
            <a:pPr marL="0" lvl="0" indent="0" algn="l" rtl="0">
              <a:lnSpc>
                <a:spcPct val="115000"/>
              </a:lnSpc>
              <a:spcBef>
                <a:spcPts val="1600"/>
              </a:spcBef>
              <a:spcAft>
                <a:spcPts val="0"/>
              </a:spcAft>
              <a:buClr>
                <a:srgbClr val="012D86"/>
              </a:buClr>
              <a:buSzPts val="1800"/>
              <a:buNone/>
            </a:pPr>
            <a:r>
              <a:rPr lang="en-GB" b="1" i="1">
                <a:solidFill>
                  <a:srgbClr val="012D86"/>
                </a:solidFill>
                <a:latin typeface="Times New Roman"/>
                <a:ea typeface="Times New Roman"/>
                <a:cs typeface="Times New Roman"/>
                <a:sym typeface="Times New Roman"/>
              </a:rPr>
              <a:t>Interval  : 6 months</a:t>
            </a:r>
            <a:endParaRPr b="1" i="1">
              <a:solidFill>
                <a:srgbClr val="012D86"/>
              </a:solidFill>
              <a:latin typeface="Times New Roman"/>
              <a:ea typeface="Times New Roman"/>
              <a:cs typeface="Times New Roman"/>
              <a:sym typeface="Times New Roman"/>
            </a:endParaRPr>
          </a:p>
          <a:p>
            <a:pPr marL="0" lvl="0" indent="0" algn="l" rtl="0">
              <a:lnSpc>
                <a:spcPct val="115000"/>
              </a:lnSpc>
              <a:spcBef>
                <a:spcPts val="1600"/>
              </a:spcBef>
              <a:spcAft>
                <a:spcPts val="0"/>
              </a:spcAft>
              <a:buClr>
                <a:srgbClr val="012D86"/>
              </a:buClr>
              <a:buSzPts val="1800"/>
              <a:buNone/>
            </a:pPr>
            <a:r>
              <a:rPr lang="en-GB" b="1" i="1">
                <a:solidFill>
                  <a:srgbClr val="012D86"/>
                </a:solidFill>
                <a:latin typeface="Times New Roman"/>
                <a:ea typeface="Times New Roman"/>
                <a:cs typeface="Times New Roman"/>
                <a:sym typeface="Times New Roman"/>
              </a:rPr>
              <a:t>Date range : From 2000 to 2019</a:t>
            </a:r>
            <a:endParaRPr b="1" i="1">
              <a:solidFill>
                <a:srgbClr val="012D86"/>
              </a:solidFill>
              <a:latin typeface="Times New Roman"/>
              <a:ea typeface="Times New Roman"/>
              <a:cs typeface="Times New Roman"/>
              <a:sym typeface="Times New Roman"/>
            </a:endParaRPr>
          </a:p>
        </p:txBody>
      </p:sp>
      <p:pic>
        <p:nvPicPr>
          <p:cNvPr id="188" name="Google Shape;188;p15"/>
          <p:cNvPicPr preferRelativeResize="0">
            <a:picLocks noGrp="1"/>
          </p:cNvPicPr>
          <p:nvPr>
            <p:ph type="body" idx="2"/>
          </p:nvPr>
        </p:nvPicPr>
        <p:blipFill rotWithShape="1">
          <a:blip r:embed="rId3" cstate="email">
            <a:alphaModFix/>
            <a:extLst>
              <a:ext uri="{28A0092B-C50C-407E-A947-70E740481C1C}">
                <a14:useLocalDpi xmlns:a14="http://schemas.microsoft.com/office/drawing/2010/main"/>
              </a:ext>
            </a:extLst>
          </a:blip>
          <a:srcRect/>
          <a:stretch/>
        </p:blipFill>
        <p:spPr>
          <a:xfrm>
            <a:off x="6323965" y="1840230"/>
            <a:ext cx="5181600" cy="4351655"/>
          </a:xfrm>
          <a:prstGeom prst="rect">
            <a:avLst/>
          </a:prstGeom>
          <a:noFill/>
          <a:ln>
            <a:noFill/>
          </a:ln>
        </p:spPr>
      </p:pic>
    </p:spTree>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5400"/>
              <a:buFont typeface="Comic Sans MS"/>
              <a:buNone/>
            </a:pPr>
            <a:r>
              <a:rPr lang="en-GB" sz="5400" b="1">
                <a:solidFill>
                  <a:schemeClr val="lt1"/>
                </a:solidFill>
                <a:latin typeface="Comic Sans MS"/>
                <a:ea typeface="Comic Sans MS"/>
                <a:cs typeface="Comic Sans MS"/>
                <a:sym typeface="Comic Sans MS"/>
              </a:rPr>
              <a:t>Information about Data</a:t>
            </a:r>
            <a:endParaRPr sz="5400" b="1">
              <a:solidFill>
                <a:schemeClr val="lt1"/>
              </a:solidFill>
              <a:latin typeface="Comic Sans MS"/>
              <a:ea typeface="Comic Sans MS"/>
              <a:cs typeface="Comic Sans MS"/>
              <a:sym typeface="Comic Sans MS"/>
            </a:endParaRPr>
          </a:p>
        </p:txBody>
      </p:sp>
      <p:sp>
        <p:nvSpPr>
          <p:cNvPr id="194" name="Google Shape;194;p16"/>
          <p:cNvSpPr txBox="1">
            <a:spLocks noGrp="1"/>
          </p:cNvSpPr>
          <p:nvPr>
            <p:ph type="body" idx="1"/>
          </p:nvPr>
        </p:nvSpPr>
        <p:spPr>
          <a:xfrm>
            <a:off x="671830" y="1825625"/>
            <a:ext cx="5181600" cy="4351338"/>
          </a:xfrm>
          <a:prstGeom prst="rect">
            <a:avLst/>
          </a:prstGeom>
          <a:gradFill>
            <a:gsLst>
              <a:gs pos="0">
                <a:srgbClr val="4A6D8B"/>
              </a:gs>
              <a:gs pos="50000">
                <a:srgbClr val="155880"/>
              </a:gs>
              <a:gs pos="100000">
                <a:srgbClr val="0E4F75"/>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normAutofit/>
          </a:bodyPr>
          <a:lstStyle/>
          <a:p>
            <a:pPr marL="0" lvl="0" indent="0" algn="l" rtl="0">
              <a:lnSpc>
                <a:spcPct val="115000"/>
              </a:lnSpc>
              <a:spcBef>
                <a:spcPts val="0"/>
              </a:spcBef>
              <a:spcAft>
                <a:spcPts val="0"/>
              </a:spcAft>
              <a:buClr>
                <a:srgbClr val="FFFF00"/>
              </a:buClr>
              <a:buSzPts val="1800"/>
              <a:buNone/>
            </a:pPr>
            <a:r>
              <a:rPr lang="en-GB" b="1" i="1">
                <a:solidFill>
                  <a:srgbClr val="FFFF00"/>
                </a:solidFill>
                <a:latin typeface="Times New Roman"/>
                <a:ea typeface="Times New Roman"/>
                <a:cs typeface="Times New Roman"/>
                <a:sym typeface="Times New Roman"/>
              </a:rPr>
              <a:t>Downloaded and extracted all the data</a:t>
            </a:r>
            <a:endParaRPr b="1" i="1">
              <a:solidFill>
                <a:srgbClr val="FFFF00"/>
              </a:solidFill>
              <a:latin typeface="Times New Roman"/>
              <a:ea typeface="Times New Roman"/>
              <a:cs typeface="Times New Roman"/>
              <a:sym typeface="Times New Roman"/>
            </a:endParaRPr>
          </a:p>
          <a:p>
            <a:pPr marL="0" lvl="0" indent="0" algn="l" rtl="0">
              <a:lnSpc>
                <a:spcPct val="115000"/>
              </a:lnSpc>
              <a:spcBef>
                <a:spcPts val="1600"/>
              </a:spcBef>
              <a:spcAft>
                <a:spcPts val="0"/>
              </a:spcAft>
              <a:buClr>
                <a:srgbClr val="FFFF00"/>
              </a:buClr>
              <a:buSzPts val="1800"/>
              <a:buNone/>
            </a:pPr>
            <a:r>
              <a:rPr lang="en-GB" b="1" i="1">
                <a:solidFill>
                  <a:srgbClr val="FFFF00"/>
                </a:solidFill>
                <a:latin typeface="Times New Roman"/>
                <a:ea typeface="Times New Roman"/>
                <a:cs typeface="Times New Roman"/>
                <a:sym typeface="Times New Roman"/>
              </a:rPr>
              <a:t>Data Size : 55.9 GB</a:t>
            </a:r>
            <a:endParaRPr b="1" i="1">
              <a:solidFill>
                <a:srgbClr val="FFFF00"/>
              </a:solidFill>
              <a:latin typeface="Times New Roman"/>
              <a:ea typeface="Times New Roman"/>
              <a:cs typeface="Times New Roman"/>
              <a:sym typeface="Times New Roman"/>
            </a:endParaRPr>
          </a:p>
          <a:p>
            <a:pPr marL="0" lvl="0" indent="0" algn="l" rtl="0">
              <a:lnSpc>
                <a:spcPct val="115000"/>
              </a:lnSpc>
              <a:spcBef>
                <a:spcPts val="1600"/>
              </a:spcBef>
              <a:spcAft>
                <a:spcPts val="0"/>
              </a:spcAft>
              <a:buClr>
                <a:srgbClr val="FFFF00"/>
              </a:buClr>
              <a:buSzPts val="1800"/>
              <a:buNone/>
            </a:pPr>
            <a:r>
              <a:rPr lang="en-GB" b="1" i="1">
                <a:solidFill>
                  <a:srgbClr val="FFFF00"/>
                </a:solidFill>
                <a:latin typeface="Times New Roman"/>
                <a:ea typeface="Times New Roman"/>
                <a:cs typeface="Times New Roman"/>
                <a:sym typeface="Times New Roman"/>
              </a:rPr>
              <a:t>Extension : .tif</a:t>
            </a:r>
            <a:endParaRPr b="1" i="1">
              <a:solidFill>
                <a:srgbClr val="FFFF00"/>
              </a:solidFill>
              <a:latin typeface="Times New Roman"/>
              <a:ea typeface="Times New Roman"/>
              <a:cs typeface="Times New Roman"/>
              <a:sym typeface="Times New Roman"/>
            </a:endParaRPr>
          </a:p>
          <a:p>
            <a:pPr marL="0" lvl="0" indent="0" algn="l" rtl="0">
              <a:lnSpc>
                <a:spcPct val="115000"/>
              </a:lnSpc>
              <a:spcBef>
                <a:spcPts val="1600"/>
              </a:spcBef>
              <a:spcAft>
                <a:spcPts val="0"/>
              </a:spcAft>
              <a:buClr>
                <a:srgbClr val="FFFF00"/>
              </a:buClr>
              <a:buSzPts val="1800"/>
              <a:buNone/>
            </a:pPr>
            <a:r>
              <a:rPr lang="en-GB" b="1" i="1">
                <a:solidFill>
                  <a:srgbClr val="FFFF00"/>
                </a:solidFill>
                <a:latin typeface="Times New Roman"/>
                <a:ea typeface="Times New Roman"/>
                <a:cs typeface="Times New Roman"/>
                <a:sym typeface="Times New Roman"/>
              </a:rPr>
              <a:t>Bands : 1,2,3 for RGB</a:t>
            </a:r>
            <a:endParaRPr b="1" i="1">
              <a:solidFill>
                <a:srgbClr val="FFFF00"/>
              </a:solidFill>
              <a:latin typeface="Times New Roman"/>
              <a:ea typeface="Times New Roman"/>
              <a:cs typeface="Times New Roman"/>
              <a:sym typeface="Times New Roman"/>
            </a:endParaRPr>
          </a:p>
          <a:p>
            <a:pPr marL="0" lvl="0" indent="0" algn="l" rtl="0">
              <a:lnSpc>
                <a:spcPct val="115000"/>
              </a:lnSpc>
              <a:spcBef>
                <a:spcPts val="1600"/>
              </a:spcBef>
              <a:spcAft>
                <a:spcPts val="0"/>
              </a:spcAft>
              <a:buClr>
                <a:srgbClr val="FFFF00"/>
              </a:buClr>
              <a:buSzPts val="1800"/>
              <a:buNone/>
            </a:pPr>
            <a:r>
              <a:rPr lang="en-GB" b="1" i="1">
                <a:solidFill>
                  <a:srgbClr val="FFFF00"/>
                </a:solidFill>
                <a:latin typeface="Times New Roman"/>
                <a:ea typeface="Times New Roman"/>
                <a:cs typeface="Times New Roman"/>
                <a:sym typeface="Times New Roman"/>
              </a:rPr>
              <a:t>Bands : 4,5,7 for IR</a:t>
            </a:r>
            <a:endParaRPr b="1" i="1">
              <a:solidFill>
                <a:srgbClr val="FFFF00"/>
              </a:solidFill>
              <a:latin typeface="Times New Roman"/>
              <a:ea typeface="Times New Roman"/>
              <a:cs typeface="Times New Roman"/>
              <a:sym typeface="Times New Roman"/>
            </a:endParaRPr>
          </a:p>
        </p:txBody>
      </p:sp>
      <p:pic>
        <p:nvPicPr>
          <p:cNvPr id="195" name="Google Shape;195;p16"/>
          <p:cNvPicPr preferRelativeResize="0">
            <a:picLocks noGrp="1"/>
          </p:cNvPicPr>
          <p:nvPr>
            <p:ph type="body" idx="2"/>
          </p:nvPr>
        </p:nvPicPr>
        <p:blipFill rotWithShape="1">
          <a:blip r:embed="rId3" cstate="email">
            <a:alphaModFix/>
            <a:extLst>
              <a:ext uri="{28A0092B-C50C-407E-A947-70E740481C1C}">
                <a14:useLocalDpi xmlns:a14="http://schemas.microsoft.com/office/drawing/2010/main"/>
              </a:ext>
            </a:extLst>
          </a:blip>
          <a:srcRect/>
          <a:stretch/>
        </p:blipFill>
        <p:spPr>
          <a:xfrm>
            <a:off x="6308090" y="1825625"/>
            <a:ext cx="5181600" cy="4351655"/>
          </a:xfrm>
          <a:prstGeom prst="rect">
            <a:avLst/>
          </a:prstGeom>
          <a:noFill/>
          <a:ln>
            <a:noFill/>
          </a:ln>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7"/>
          <p:cNvSpPr txBox="1">
            <a:spLocks noGrp="1"/>
          </p:cNvSpPr>
          <p:nvPr>
            <p:ph type="title"/>
          </p:nvPr>
        </p:nvSpPr>
        <p:spPr>
          <a:xfrm>
            <a:off x="29845" y="304800"/>
            <a:ext cx="12131674" cy="132588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EFEFE"/>
              </a:buClr>
              <a:buSzPts val="4400"/>
              <a:buFont typeface="Comic Sans MS"/>
              <a:buNone/>
            </a:pPr>
            <a:r>
              <a:rPr lang="en-GB">
                <a:solidFill>
                  <a:srgbClr val="FEFEFE"/>
                </a:solidFill>
                <a:latin typeface="Comic Sans MS"/>
                <a:ea typeface="Comic Sans MS"/>
                <a:cs typeface="Comic Sans MS"/>
                <a:sym typeface="Comic Sans MS"/>
              </a:rPr>
              <a:t>Processing data for changes in Visualization</a:t>
            </a:r>
            <a:endParaRPr>
              <a:solidFill>
                <a:srgbClr val="FEFEFE"/>
              </a:solidFill>
              <a:latin typeface="Comic Sans MS"/>
              <a:ea typeface="Comic Sans MS"/>
              <a:cs typeface="Comic Sans MS"/>
              <a:sym typeface="Comic Sans MS"/>
            </a:endParaRPr>
          </a:p>
        </p:txBody>
      </p:sp>
      <p:sp>
        <p:nvSpPr>
          <p:cNvPr id="201" name="Google Shape;201;p17"/>
          <p:cNvSpPr txBox="1">
            <a:spLocks noGrp="1"/>
          </p:cNvSpPr>
          <p:nvPr>
            <p:ph type="body" idx="1"/>
          </p:nvPr>
        </p:nvSpPr>
        <p:spPr>
          <a:xfrm>
            <a:off x="702310" y="1825625"/>
            <a:ext cx="5181600" cy="4351338"/>
          </a:xfrm>
          <a:prstGeom prst="rect">
            <a:avLst/>
          </a:prstGeom>
          <a:gradFill>
            <a:gsLst>
              <a:gs pos="0">
                <a:srgbClr val="474747"/>
              </a:gs>
              <a:gs pos="50000">
                <a:schemeClr val="dk1"/>
              </a:gs>
              <a:gs pos="100000">
                <a:schemeClr val="dk1"/>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rmAutofit/>
          </a:bodyPr>
          <a:lstStyle/>
          <a:p>
            <a:pPr marL="0" lvl="0" indent="0" algn="l" rtl="0">
              <a:lnSpc>
                <a:spcPct val="95000"/>
              </a:lnSpc>
              <a:spcBef>
                <a:spcPts val="0"/>
              </a:spcBef>
              <a:spcAft>
                <a:spcPts val="0"/>
              </a:spcAft>
              <a:buClr>
                <a:srgbClr val="63F71B"/>
              </a:buClr>
              <a:buSzPts val="1800"/>
              <a:buNone/>
            </a:pPr>
            <a:r>
              <a:rPr lang="en-GB" i="1">
                <a:solidFill>
                  <a:srgbClr val="63F71B"/>
                </a:solidFill>
                <a:latin typeface="Times New Roman"/>
                <a:ea typeface="Times New Roman"/>
                <a:cs typeface="Times New Roman"/>
                <a:sym typeface="Times New Roman"/>
              </a:rPr>
              <a:t>Processed the raw data to make visualizable images</a:t>
            </a:r>
            <a:endParaRPr i="1">
              <a:solidFill>
                <a:srgbClr val="63F71B"/>
              </a:solidFill>
              <a:latin typeface="Times New Roman"/>
              <a:ea typeface="Times New Roman"/>
              <a:cs typeface="Times New Roman"/>
              <a:sym typeface="Times New Roman"/>
            </a:endParaRPr>
          </a:p>
          <a:p>
            <a:pPr marL="0" lvl="0" indent="0" algn="l" rtl="0">
              <a:lnSpc>
                <a:spcPct val="95000"/>
              </a:lnSpc>
              <a:spcBef>
                <a:spcPts val="1600"/>
              </a:spcBef>
              <a:spcAft>
                <a:spcPts val="0"/>
              </a:spcAft>
              <a:buClr>
                <a:srgbClr val="63F71B"/>
              </a:buClr>
              <a:buSzPts val="1800"/>
              <a:buNone/>
            </a:pPr>
            <a:r>
              <a:rPr lang="en-GB" i="1">
                <a:solidFill>
                  <a:srgbClr val="63F71B"/>
                </a:solidFill>
                <a:latin typeface="Times New Roman"/>
                <a:ea typeface="Times New Roman"/>
                <a:cs typeface="Times New Roman"/>
                <a:sym typeface="Times New Roman"/>
              </a:rPr>
              <a:t>Bands used</a:t>
            </a:r>
            <a:endParaRPr i="1">
              <a:solidFill>
                <a:srgbClr val="63F71B"/>
              </a:solidFill>
              <a:latin typeface="Times New Roman"/>
              <a:ea typeface="Times New Roman"/>
              <a:cs typeface="Times New Roman"/>
              <a:sym typeface="Times New Roman"/>
            </a:endParaRPr>
          </a:p>
          <a:p>
            <a:pPr marL="457200" lvl="0" indent="-342900" algn="l" rtl="0">
              <a:lnSpc>
                <a:spcPct val="95000"/>
              </a:lnSpc>
              <a:spcBef>
                <a:spcPts val="1600"/>
              </a:spcBef>
              <a:spcAft>
                <a:spcPts val="0"/>
              </a:spcAft>
              <a:buClr>
                <a:srgbClr val="63F71B"/>
              </a:buClr>
              <a:buSzPts val="1800"/>
              <a:buChar char="●"/>
            </a:pPr>
            <a:r>
              <a:rPr lang="en-GB" i="1">
                <a:solidFill>
                  <a:srgbClr val="63F71B"/>
                </a:solidFill>
                <a:latin typeface="Times New Roman"/>
                <a:ea typeface="Times New Roman"/>
                <a:cs typeface="Times New Roman"/>
                <a:sym typeface="Times New Roman"/>
              </a:rPr>
              <a:t>Band 3       Red</a:t>
            </a:r>
            <a:endParaRPr i="1">
              <a:solidFill>
                <a:srgbClr val="63F71B"/>
              </a:solidFill>
              <a:latin typeface="Times New Roman"/>
              <a:ea typeface="Times New Roman"/>
              <a:cs typeface="Times New Roman"/>
              <a:sym typeface="Times New Roman"/>
            </a:endParaRPr>
          </a:p>
          <a:p>
            <a:pPr marL="457200" lvl="0" indent="-342900" algn="l" rtl="0">
              <a:lnSpc>
                <a:spcPct val="95000"/>
              </a:lnSpc>
              <a:spcBef>
                <a:spcPts val="0"/>
              </a:spcBef>
              <a:spcAft>
                <a:spcPts val="0"/>
              </a:spcAft>
              <a:buClr>
                <a:srgbClr val="63F71B"/>
              </a:buClr>
              <a:buSzPts val="1800"/>
              <a:buChar char="●"/>
            </a:pPr>
            <a:r>
              <a:rPr lang="en-GB" i="1">
                <a:solidFill>
                  <a:srgbClr val="63F71B"/>
                </a:solidFill>
                <a:latin typeface="Times New Roman"/>
                <a:ea typeface="Times New Roman"/>
                <a:cs typeface="Times New Roman"/>
                <a:sym typeface="Times New Roman"/>
              </a:rPr>
              <a:t>Band 2       Green</a:t>
            </a:r>
            <a:endParaRPr i="1">
              <a:solidFill>
                <a:srgbClr val="63F71B"/>
              </a:solidFill>
              <a:latin typeface="Times New Roman"/>
              <a:ea typeface="Times New Roman"/>
              <a:cs typeface="Times New Roman"/>
              <a:sym typeface="Times New Roman"/>
            </a:endParaRPr>
          </a:p>
          <a:p>
            <a:pPr marL="457200" lvl="0" indent="-342900" algn="l" rtl="0">
              <a:lnSpc>
                <a:spcPct val="95000"/>
              </a:lnSpc>
              <a:spcBef>
                <a:spcPts val="0"/>
              </a:spcBef>
              <a:spcAft>
                <a:spcPts val="0"/>
              </a:spcAft>
              <a:buClr>
                <a:srgbClr val="63F71B"/>
              </a:buClr>
              <a:buSzPts val="1800"/>
              <a:buChar char="●"/>
            </a:pPr>
            <a:r>
              <a:rPr lang="en-GB" i="1">
                <a:solidFill>
                  <a:srgbClr val="63F71B"/>
                </a:solidFill>
                <a:latin typeface="Times New Roman"/>
                <a:ea typeface="Times New Roman"/>
                <a:cs typeface="Times New Roman"/>
                <a:sym typeface="Times New Roman"/>
              </a:rPr>
              <a:t>Band 1       Blue</a:t>
            </a:r>
            <a:endParaRPr i="1">
              <a:solidFill>
                <a:srgbClr val="63F71B"/>
              </a:solidFill>
              <a:latin typeface="Times New Roman"/>
              <a:ea typeface="Times New Roman"/>
              <a:cs typeface="Times New Roman"/>
              <a:sym typeface="Times New Roman"/>
            </a:endParaRPr>
          </a:p>
          <a:p>
            <a:pPr marL="457200" lvl="0" indent="-342900" algn="l" rtl="0">
              <a:lnSpc>
                <a:spcPct val="95000"/>
              </a:lnSpc>
              <a:spcBef>
                <a:spcPts val="0"/>
              </a:spcBef>
              <a:spcAft>
                <a:spcPts val="0"/>
              </a:spcAft>
              <a:buClr>
                <a:srgbClr val="63F71B"/>
              </a:buClr>
              <a:buSzPts val="1800"/>
              <a:buChar char="●"/>
            </a:pPr>
            <a:r>
              <a:rPr lang="en-GB" i="1">
                <a:solidFill>
                  <a:srgbClr val="63F71B"/>
                </a:solidFill>
                <a:latin typeface="Times New Roman"/>
                <a:ea typeface="Times New Roman"/>
                <a:cs typeface="Times New Roman"/>
                <a:sym typeface="Times New Roman"/>
              </a:rPr>
              <a:t>Band 7       Fake red for IR</a:t>
            </a:r>
            <a:endParaRPr i="1">
              <a:solidFill>
                <a:srgbClr val="63F71B"/>
              </a:solidFill>
              <a:latin typeface="Times New Roman"/>
              <a:ea typeface="Times New Roman"/>
              <a:cs typeface="Times New Roman"/>
              <a:sym typeface="Times New Roman"/>
            </a:endParaRPr>
          </a:p>
          <a:p>
            <a:pPr marL="457200" lvl="0" indent="-342900" algn="l" rtl="0">
              <a:lnSpc>
                <a:spcPct val="95000"/>
              </a:lnSpc>
              <a:spcBef>
                <a:spcPts val="0"/>
              </a:spcBef>
              <a:spcAft>
                <a:spcPts val="0"/>
              </a:spcAft>
              <a:buClr>
                <a:srgbClr val="63F71B"/>
              </a:buClr>
              <a:buSzPts val="1800"/>
              <a:buChar char="●"/>
            </a:pPr>
            <a:r>
              <a:rPr lang="en-GB" i="1">
                <a:solidFill>
                  <a:srgbClr val="63F71B"/>
                </a:solidFill>
                <a:latin typeface="Times New Roman"/>
                <a:ea typeface="Times New Roman"/>
                <a:cs typeface="Times New Roman"/>
                <a:sym typeface="Times New Roman"/>
              </a:rPr>
              <a:t>Band 5       Fake green for IR</a:t>
            </a:r>
            <a:endParaRPr i="1">
              <a:solidFill>
                <a:srgbClr val="63F71B"/>
              </a:solidFill>
              <a:latin typeface="Times New Roman"/>
              <a:ea typeface="Times New Roman"/>
              <a:cs typeface="Times New Roman"/>
              <a:sym typeface="Times New Roman"/>
            </a:endParaRPr>
          </a:p>
          <a:p>
            <a:pPr marL="457200" lvl="0" indent="-342900" algn="l" rtl="0">
              <a:lnSpc>
                <a:spcPct val="95000"/>
              </a:lnSpc>
              <a:spcBef>
                <a:spcPts val="0"/>
              </a:spcBef>
              <a:spcAft>
                <a:spcPts val="0"/>
              </a:spcAft>
              <a:buClr>
                <a:srgbClr val="63F71B"/>
              </a:buClr>
              <a:buSzPts val="1800"/>
              <a:buChar char="●"/>
            </a:pPr>
            <a:r>
              <a:rPr lang="en-GB" i="1">
                <a:solidFill>
                  <a:srgbClr val="63F71B"/>
                </a:solidFill>
                <a:latin typeface="Times New Roman"/>
                <a:ea typeface="Times New Roman"/>
                <a:cs typeface="Times New Roman"/>
                <a:sym typeface="Times New Roman"/>
              </a:rPr>
              <a:t>Band 4       Fake blue for IR</a:t>
            </a:r>
            <a:endParaRPr i="1">
              <a:solidFill>
                <a:srgbClr val="63F71B"/>
              </a:solidFill>
              <a:latin typeface="Times New Roman"/>
              <a:ea typeface="Times New Roman"/>
              <a:cs typeface="Times New Roman"/>
              <a:sym typeface="Times New Roman"/>
            </a:endParaRPr>
          </a:p>
        </p:txBody>
      </p:sp>
      <p:pic>
        <p:nvPicPr>
          <p:cNvPr id="202" name="Google Shape;202;p17"/>
          <p:cNvPicPr preferRelativeResize="0">
            <a:picLocks noGrp="1"/>
          </p:cNvPicPr>
          <p:nvPr>
            <p:ph type="body" idx="2"/>
          </p:nvPr>
        </p:nvPicPr>
        <p:blipFill rotWithShape="1">
          <a:blip r:embed="rId3">
            <a:alphaModFix/>
          </a:blip>
          <a:srcRect/>
          <a:stretch/>
        </p:blipFill>
        <p:spPr>
          <a:xfrm>
            <a:off x="6334125" y="1758315"/>
            <a:ext cx="5019675" cy="4098925"/>
          </a:xfrm>
          <a:prstGeom prst="rect">
            <a:avLst/>
          </a:prstGeom>
          <a:noFill/>
          <a:ln>
            <a:noFill/>
          </a:ln>
        </p:spPr>
      </p:pic>
      <p:sp>
        <p:nvSpPr>
          <p:cNvPr id="203" name="Google Shape;203;p17"/>
          <p:cNvSpPr/>
          <p:nvPr/>
        </p:nvSpPr>
        <p:spPr>
          <a:xfrm>
            <a:off x="2436495" y="4015740"/>
            <a:ext cx="329565" cy="247650"/>
          </a:xfrm>
          <a:prstGeom prst="rightArrow">
            <a:avLst>
              <a:gd name="adj1" fmla="val 50000"/>
              <a:gd name="adj2" fmla="val 50000"/>
            </a:avLst>
          </a:prstGeom>
          <a:gradFill>
            <a:gsLst>
              <a:gs pos="0">
                <a:srgbClr val="14CD68"/>
              </a:gs>
              <a:gs pos="100000">
                <a:srgbClr val="0B6E38"/>
              </a:gs>
            </a:gsLst>
            <a:lin ang="0" scaled="0"/>
          </a:gradFill>
          <a:ln w="12700" cap="flat" cmpd="sng">
            <a:solidFill>
              <a:srgbClr val="AF5C0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 name="Google Shape;204;p17"/>
          <p:cNvSpPr/>
          <p:nvPr/>
        </p:nvSpPr>
        <p:spPr>
          <a:xfrm>
            <a:off x="2435860" y="3609340"/>
            <a:ext cx="329565" cy="247650"/>
          </a:xfrm>
          <a:prstGeom prst="rightArrow">
            <a:avLst>
              <a:gd name="adj1" fmla="val 50000"/>
              <a:gd name="adj2" fmla="val 50000"/>
            </a:avLst>
          </a:prstGeom>
          <a:gradFill>
            <a:gsLst>
              <a:gs pos="0">
                <a:srgbClr val="FE4444"/>
              </a:gs>
              <a:gs pos="100000">
                <a:srgbClr val="832B2B"/>
              </a:gs>
            </a:gsLst>
            <a:lin ang="0" scaled="0"/>
          </a:gradFill>
          <a:ln w="12700" cap="flat" cmpd="sng">
            <a:solidFill>
              <a:srgbClr val="AF5C0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 name="Google Shape;205;p17"/>
          <p:cNvSpPr/>
          <p:nvPr/>
        </p:nvSpPr>
        <p:spPr>
          <a:xfrm>
            <a:off x="2436495" y="4447540"/>
            <a:ext cx="329565" cy="247650"/>
          </a:xfrm>
          <a:prstGeom prst="rightArrow">
            <a:avLst>
              <a:gd name="adj1" fmla="val 50000"/>
              <a:gd name="adj2" fmla="val 50000"/>
            </a:avLst>
          </a:prstGeom>
          <a:gradFill>
            <a:gsLst>
              <a:gs pos="0">
                <a:srgbClr val="007BD3"/>
              </a:gs>
              <a:gs pos="100000">
                <a:srgbClr val="034373"/>
              </a:gs>
            </a:gsLst>
            <a:lin ang="0" scaled="0"/>
          </a:gradFill>
          <a:ln w="12700" cap="flat" cmpd="sng">
            <a:solidFill>
              <a:srgbClr val="AF5C0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 name="Google Shape;206;p17"/>
          <p:cNvSpPr/>
          <p:nvPr/>
        </p:nvSpPr>
        <p:spPr>
          <a:xfrm>
            <a:off x="2435860" y="4847590"/>
            <a:ext cx="329565" cy="247650"/>
          </a:xfrm>
          <a:prstGeom prst="rightArrow">
            <a:avLst>
              <a:gd name="adj1" fmla="val 50000"/>
              <a:gd name="adj2" fmla="val 50000"/>
            </a:avLst>
          </a:prstGeom>
          <a:solidFill>
            <a:srgbClr val="FF0000"/>
          </a:solidFill>
          <a:ln w="12700" cap="flat" cmpd="sng">
            <a:solidFill>
              <a:srgbClr val="AF5C0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7" name="Google Shape;207;p17"/>
          <p:cNvSpPr/>
          <p:nvPr/>
        </p:nvSpPr>
        <p:spPr>
          <a:xfrm>
            <a:off x="2436495" y="5247640"/>
            <a:ext cx="329565" cy="247650"/>
          </a:xfrm>
          <a:prstGeom prst="rightArrow">
            <a:avLst>
              <a:gd name="adj1" fmla="val 50000"/>
              <a:gd name="adj2" fmla="val 50000"/>
            </a:avLst>
          </a:prstGeom>
          <a:solidFill>
            <a:srgbClr val="00B050"/>
          </a:solidFill>
          <a:ln w="12700" cap="flat" cmpd="sng">
            <a:solidFill>
              <a:srgbClr val="AF5C0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 name="Google Shape;208;p17"/>
          <p:cNvSpPr/>
          <p:nvPr/>
        </p:nvSpPr>
        <p:spPr>
          <a:xfrm>
            <a:off x="2435860" y="5609590"/>
            <a:ext cx="329565" cy="247650"/>
          </a:xfrm>
          <a:prstGeom prst="rightArrow">
            <a:avLst>
              <a:gd name="adj1" fmla="val 50000"/>
              <a:gd name="adj2" fmla="val 50000"/>
            </a:avLst>
          </a:prstGeom>
          <a:solidFill>
            <a:srgbClr val="00B0F0"/>
          </a:solidFill>
          <a:ln w="12700" cap="flat" cmpd="sng">
            <a:solidFill>
              <a:srgbClr val="AF5C0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 name="Google Shape;209;p17"/>
          <p:cNvSpPr txBox="1"/>
          <p:nvPr/>
        </p:nvSpPr>
        <p:spPr>
          <a:xfrm>
            <a:off x="7874953" y="6073140"/>
            <a:ext cx="2220595" cy="368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800" b="1">
                <a:solidFill>
                  <a:srgbClr val="FFFF00"/>
                </a:solidFill>
                <a:latin typeface="Comic Sans MS"/>
                <a:ea typeface="Comic Sans MS"/>
                <a:cs typeface="Comic Sans MS"/>
                <a:sym typeface="Comic Sans MS"/>
              </a:rPr>
              <a:t>Sample RGB image</a:t>
            </a:r>
            <a:endParaRPr sz="1800" b="1">
              <a:solidFill>
                <a:srgbClr val="FFFF00"/>
              </a:solidFill>
              <a:latin typeface="Comic Sans MS"/>
              <a:ea typeface="Comic Sans MS"/>
              <a:cs typeface="Comic Sans MS"/>
              <a:sym typeface="Comic Sans MS"/>
            </a:endParaRPr>
          </a:p>
        </p:txBody>
      </p:sp>
    </p:spTree>
  </p:cSld>
  <p:clrMapOvr>
    <a:masterClrMapping/>
  </p:clrMapOvr>
  <p:transition>
    <p:comb/>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8"/>
          <p:cNvSpPr txBox="1">
            <a:spLocks noGrp="1"/>
          </p:cNvSpPr>
          <p:nvPr>
            <p:ph type="title"/>
          </p:nvPr>
        </p:nvSpPr>
        <p:spPr>
          <a:xfrm>
            <a:off x="113030" y="123190"/>
            <a:ext cx="11951970" cy="132588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EFEFE"/>
              </a:buClr>
              <a:buSzPts val="4400"/>
              <a:buFont typeface="Comic Sans MS"/>
              <a:buNone/>
            </a:pPr>
            <a:r>
              <a:rPr lang="en-GB">
                <a:solidFill>
                  <a:srgbClr val="FEFEFE"/>
                </a:solidFill>
                <a:latin typeface="Comic Sans MS"/>
                <a:ea typeface="Comic Sans MS"/>
                <a:cs typeface="Comic Sans MS"/>
                <a:sym typeface="Comic Sans MS"/>
              </a:rPr>
              <a:t>Processing data for changes in Visualization</a:t>
            </a:r>
            <a:endParaRPr>
              <a:solidFill>
                <a:srgbClr val="FEFEFE"/>
              </a:solidFill>
              <a:latin typeface="Comic Sans MS"/>
              <a:ea typeface="Comic Sans MS"/>
              <a:cs typeface="Comic Sans MS"/>
              <a:sym typeface="Comic Sans MS"/>
            </a:endParaRPr>
          </a:p>
        </p:txBody>
      </p:sp>
      <p:sp>
        <p:nvSpPr>
          <p:cNvPr id="215" name="Google Shape;215;p18"/>
          <p:cNvSpPr txBox="1">
            <a:spLocks noGrp="1"/>
          </p:cNvSpPr>
          <p:nvPr>
            <p:ph type="body" idx="1"/>
          </p:nvPr>
        </p:nvSpPr>
        <p:spPr>
          <a:xfrm>
            <a:off x="717550" y="1691640"/>
            <a:ext cx="5181600" cy="4485640"/>
          </a:xfrm>
          <a:prstGeom prst="rect">
            <a:avLst/>
          </a:prstGeom>
          <a:solidFill>
            <a:schemeClr val="dk1"/>
          </a:solidFill>
          <a:ln w="19050" cap="flat" cmpd="sng">
            <a:solidFill>
              <a:schemeClr val="lt1"/>
            </a:solidFill>
            <a:prstDash val="solid"/>
            <a:miter lim="800000"/>
            <a:headEnd type="none" w="sm" len="sm"/>
            <a:tailEnd type="none" w="sm" len="sm"/>
          </a:ln>
        </p:spPr>
        <p:txBody>
          <a:bodyPr spcFirstLastPara="1" wrap="square" lIns="91425" tIns="45700" rIns="91425" bIns="45700" anchor="t" anchorCtr="0">
            <a:normAutofit/>
          </a:bodyPr>
          <a:lstStyle/>
          <a:p>
            <a:pPr marL="0" lvl="0" indent="0" algn="l" rtl="0">
              <a:lnSpc>
                <a:spcPct val="115000"/>
              </a:lnSpc>
              <a:spcBef>
                <a:spcPts val="0"/>
              </a:spcBef>
              <a:spcAft>
                <a:spcPts val="0"/>
              </a:spcAft>
              <a:buClr>
                <a:srgbClr val="007BD3"/>
              </a:buClr>
              <a:buSzPts val="1800"/>
              <a:buNone/>
            </a:pPr>
            <a:r>
              <a:rPr lang="en-GB" b="1" i="1">
                <a:solidFill>
                  <a:srgbClr val="007BD3"/>
                </a:solidFill>
                <a:latin typeface="Times New Roman"/>
                <a:ea typeface="Times New Roman"/>
                <a:cs typeface="Times New Roman"/>
                <a:sym typeface="Times New Roman"/>
              </a:rPr>
              <a:t>Processing images to be trainable by a Deep Learning model</a:t>
            </a:r>
            <a:endParaRPr b="1" i="1">
              <a:solidFill>
                <a:srgbClr val="007BD3"/>
              </a:solidFill>
              <a:latin typeface="Times New Roman"/>
              <a:ea typeface="Times New Roman"/>
              <a:cs typeface="Times New Roman"/>
              <a:sym typeface="Times New Roman"/>
            </a:endParaRPr>
          </a:p>
          <a:p>
            <a:pPr marL="0" lvl="0" indent="0" algn="l" rtl="0">
              <a:lnSpc>
                <a:spcPct val="115000"/>
              </a:lnSpc>
              <a:spcBef>
                <a:spcPts val="1600"/>
              </a:spcBef>
              <a:spcAft>
                <a:spcPts val="0"/>
              </a:spcAft>
              <a:buClr>
                <a:srgbClr val="007BD3"/>
              </a:buClr>
              <a:buSzPts val="1800"/>
              <a:buNone/>
            </a:pPr>
            <a:r>
              <a:rPr lang="en-GB" b="1" i="1">
                <a:solidFill>
                  <a:srgbClr val="007BD3"/>
                </a:solidFill>
                <a:latin typeface="Times New Roman"/>
                <a:ea typeface="Times New Roman"/>
                <a:cs typeface="Times New Roman"/>
                <a:sym typeface="Times New Roman"/>
              </a:rPr>
              <a:t>Dividing images into 100x100 pixel</a:t>
            </a:r>
            <a:endParaRPr b="1" i="1">
              <a:solidFill>
                <a:srgbClr val="007BD3"/>
              </a:solidFill>
              <a:latin typeface="Times New Roman"/>
              <a:ea typeface="Times New Roman"/>
              <a:cs typeface="Times New Roman"/>
              <a:sym typeface="Times New Roman"/>
            </a:endParaRPr>
          </a:p>
          <a:p>
            <a:pPr marL="0" lvl="0" indent="0" algn="l" rtl="0">
              <a:lnSpc>
                <a:spcPct val="115000"/>
              </a:lnSpc>
              <a:spcBef>
                <a:spcPts val="1600"/>
              </a:spcBef>
              <a:spcAft>
                <a:spcPts val="0"/>
              </a:spcAft>
              <a:buClr>
                <a:srgbClr val="007BD3"/>
              </a:buClr>
              <a:buSzPts val="1800"/>
              <a:buNone/>
            </a:pPr>
            <a:r>
              <a:rPr lang="en-GB" b="1" i="1">
                <a:solidFill>
                  <a:srgbClr val="007BD3"/>
                </a:solidFill>
                <a:latin typeface="Times New Roman"/>
                <a:ea typeface="Times New Roman"/>
                <a:cs typeface="Times New Roman"/>
                <a:sym typeface="Times New Roman"/>
              </a:rPr>
              <a:t>Resolution : 30m/pixel</a:t>
            </a:r>
            <a:endParaRPr b="1" i="1">
              <a:solidFill>
                <a:srgbClr val="007BD3"/>
              </a:solidFill>
              <a:latin typeface="Times New Roman"/>
              <a:ea typeface="Times New Roman"/>
              <a:cs typeface="Times New Roman"/>
              <a:sym typeface="Times New Roman"/>
            </a:endParaRPr>
          </a:p>
          <a:p>
            <a:pPr marL="0" lvl="0" indent="0" algn="l" rtl="0">
              <a:lnSpc>
                <a:spcPct val="115000"/>
              </a:lnSpc>
              <a:spcBef>
                <a:spcPts val="1600"/>
              </a:spcBef>
              <a:spcAft>
                <a:spcPts val="0"/>
              </a:spcAft>
              <a:buClr>
                <a:srgbClr val="007BD3"/>
              </a:buClr>
              <a:buSzPts val="1800"/>
              <a:buNone/>
            </a:pPr>
            <a:r>
              <a:rPr lang="en-GB" b="1" i="1">
                <a:solidFill>
                  <a:srgbClr val="007BD3"/>
                </a:solidFill>
                <a:latin typeface="Times New Roman"/>
                <a:ea typeface="Times New Roman"/>
                <a:cs typeface="Times New Roman"/>
                <a:sym typeface="Times New Roman"/>
              </a:rPr>
              <a:t>Size : 3km x 3km</a:t>
            </a:r>
            <a:endParaRPr b="1" i="1">
              <a:solidFill>
                <a:srgbClr val="007BD3"/>
              </a:solidFill>
              <a:latin typeface="Times New Roman"/>
              <a:ea typeface="Times New Roman"/>
              <a:cs typeface="Times New Roman"/>
              <a:sym typeface="Times New Roman"/>
            </a:endParaRPr>
          </a:p>
        </p:txBody>
      </p:sp>
      <p:pic>
        <p:nvPicPr>
          <p:cNvPr id="216" name="Google Shape;216;p18"/>
          <p:cNvPicPr preferRelativeResize="0">
            <a:picLocks noGrp="1"/>
          </p:cNvPicPr>
          <p:nvPr>
            <p:ph type="body" idx="2"/>
          </p:nvPr>
        </p:nvPicPr>
        <p:blipFill rotWithShape="1">
          <a:blip r:embed="rId3" cstate="email">
            <a:alphaModFix/>
            <a:extLst>
              <a:ext uri="{28A0092B-C50C-407E-A947-70E740481C1C}">
                <a14:useLocalDpi xmlns:a14="http://schemas.microsoft.com/office/drawing/2010/main"/>
              </a:ext>
            </a:extLst>
          </a:blip>
          <a:srcRect/>
          <a:stretch/>
        </p:blipFill>
        <p:spPr>
          <a:xfrm>
            <a:off x="6339205" y="1691640"/>
            <a:ext cx="5181600" cy="2234565"/>
          </a:xfrm>
          <a:prstGeom prst="rect">
            <a:avLst/>
          </a:prstGeom>
          <a:noFill/>
          <a:ln>
            <a:noFill/>
          </a:ln>
        </p:spPr>
      </p:pic>
      <p:pic>
        <p:nvPicPr>
          <p:cNvPr id="217" name="Google Shape;217;p18"/>
          <p:cNvPicPr preferRelativeResize="0"/>
          <p:nvPr/>
        </p:nvPicPr>
        <p:blipFill rotWithShape="1">
          <a:blip r:embed="rId4">
            <a:alphaModFix/>
          </a:blip>
          <a:srcRect/>
          <a:stretch/>
        </p:blipFill>
        <p:spPr>
          <a:xfrm>
            <a:off x="6339205" y="4349115"/>
            <a:ext cx="5181600" cy="1828165"/>
          </a:xfrm>
          <a:prstGeom prst="rect">
            <a:avLst/>
          </a:prstGeom>
          <a:noFill/>
          <a:ln>
            <a:noFill/>
          </a:ln>
        </p:spPr>
      </p:pic>
    </p:spTree>
  </p:cSld>
  <p:clrMapOvr>
    <a:masterClrMapping/>
  </p:clrMapOvr>
  <p:transition>
    <p:blinds/>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9"/>
          <p:cNvSpPr txBox="1">
            <a:spLocks noGrp="1"/>
          </p:cNvSpPr>
          <p:nvPr>
            <p:ph type="title"/>
          </p:nvPr>
        </p:nvSpPr>
        <p:spPr>
          <a:xfrm>
            <a:off x="838200" y="12319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959"/>
              <a:buFont typeface="Comic Sans MS"/>
              <a:buNone/>
            </a:pPr>
            <a:r>
              <a:rPr lang="en-GB" sz="3959">
                <a:solidFill>
                  <a:schemeClr val="dk1"/>
                </a:solidFill>
                <a:latin typeface="Comic Sans MS"/>
                <a:ea typeface="Comic Sans MS"/>
                <a:cs typeface="Comic Sans MS"/>
                <a:sym typeface="Comic Sans MS"/>
              </a:rPr>
              <a:t>Processing data for changes in Visualization</a:t>
            </a:r>
            <a:endParaRPr sz="3959">
              <a:solidFill>
                <a:schemeClr val="dk1"/>
              </a:solidFill>
              <a:latin typeface="Comic Sans MS"/>
              <a:ea typeface="Comic Sans MS"/>
              <a:cs typeface="Comic Sans MS"/>
              <a:sym typeface="Comic Sans MS"/>
            </a:endParaRPr>
          </a:p>
        </p:txBody>
      </p:sp>
      <p:sp>
        <p:nvSpPr>
          <p:cNvPr id="223" name="Google Shape;223;p19"/>
          <p:cNvSpPr txBox="1">
            <a:spLocks noGrp="1"/>
          </p:cNvSpPr>
          <p:nvPr>
            <p:ph type="body" idx="1"/>
          </p:nvPr>
        </p:nvSpPr>
        <p:spPr>
          <a:xfrm>
            <a:off x="838200" y="1690370"/>
            <a:ext cx="5181600" cy="4759960"/>
          </a:xfrm>
          <a:prstGeom prst="rect">
            <a:avLst/>
          </a:prstGeom>
          <a:solidFill>
            <a:schemeClr val="dk1"/>
          </a:solidFill>
          <a:ln w="19050" cap="flat" cmpd="sng">
            <a:solidFill>
              <a:schemeClr val="lt1"/>
            </a:solidFill>
            <a:prstDash val="solid"/>
            <a:miter lim="800000"/>
            <a:headEnd type="none" w="sm" len="sm"/>
            <a:tailEnd type="none" w="sm" len="sm"/>
          </a:ln>
        </p:spPr>
        <p:txBody>
          <a:bodyPr spcFirstLastPara="1" wrap="square" lIns="91425" tIns="45700" rIns="91425" bIns="45700" anchor="t" anchorCtr="0">
            <a:normAutofit/>
          </a:bodyPr>
          <a:lstStyle/>
          <a:p>
            <a:pPr marL="0" lvl="0" indent="0" algn="l" rtl="0">
              <a:lnSpc>
                <a:spcPct val="105000"/>
              </a:lnSpc>
              <a:spcBef>
                <a:spcPts val="0"/>
              </a:spcBef>
              <a:spcAft>
                <a:spcPts val="0"/>
              </a:spcAft>
              <a:buClr>
                <a:srgbClr val="FBFB11"/>
              </a:buClr>
              <a:buSzPts val="1800"/>
              <a:buNone/>
            </a:pPr>
            <a:r>
              <a:rPr lang="en-GB" b="1" i="1">
                <a:solidFill>
                  <a:srgbClr val="FBFB11"/>
                </a:solidFill>
                <a:latin typeface="Times New Roman"/>
                <a:ea typeface="Times New Roman"/>
                <a:cs typeface="Times New Roman"/>
                <a:sym typeface="Times New Roman"/>
              </a:rPr>
              <a:t>Found the difference between images of same area but at 6 months of interval.</a:t>
            </a:r>
            <a:endParaRPr b="1" i="1">
              <a:solidFill>
                <a:srgbClr val="FBFB11"/>
              </a:solidFill>
              <a:latin typeface="Times New Roman"/>
              <a:ea typeface="Times New Roman"/>
              <a:cs typeface="Times New Roman"/>
              <a:sym typeface="Times New Roman"/>
            </a:endParaRPr>
          </a:p>
          <a:p>
            <a:pPr marL="0" lvl="0" indent="0" algn="l" rtl="0">
              <a:lnSpc>
                <a:spcPct val="105000"/>
              </a:lnSpc>
              <a:spcBef>
                <a:spcPts val="1600"/>
              </a:spcBef>
              <a:spcAft>
                <a:spcPts val="0"/>
              </a:spcAft>
              <a:buClr>
                <a:srgbClr val="FBFB11"/>
              </a:buClr>
              <a:buSzPts val="1800"/>
              <a:buNone/>
            </a:pPr>
            <a:r>
              <a:rPr lang="en-GB" b="1" i="1">
                <a:solidFill>
                  <a:srgbClr val="FBFB11"/>
                </a:solidFill>
                <a:latin typeface="Times New Roman"/>
                <a:ea typeface="Times New Roman"/>
                <a:cs typeface="Times New Roman"/>
                <a:sym typeface="Times New Roman"/>
              </a:rPr>
              <a:t>By this images, we could check if there is a area with spots which could potentially mean that there was a farmland which is not present after 6 months.</a:t>
            </a:r>
            <a:endParaRPr b="1" i="1">
              <a:solidFill>
                <a:srgbClr val="FBFB11"/>
              </a:solidFill>
              <a:latin typeface="Times New Roman"/>
              <a:ea typeface="Times New Roman"/>
              <a:cs typeface="Times New Roman"/>
              <a:sym typeface="Times New Roman"/>
            </a:endParaRPr>
          </a:p>
        </p:txBody>
      </p:sp>
      <p:pic>
        <p:nvPicPr>
          <p:cNvPr id="224" name="Google Shape;224;p19"/>
          <p:cNvPicPr preferRelativeResize="0">
            <a:picLocks noGrp="1"/>
          </p:cNvPicPr>
          <p:nvPr>
            <p:ph type="body" idx="2"/>
          </p:nvPr>
        </p:nvPicPr>
        <p:blipFill rotWithShape="1">
          <a:blip r:embed="rId3" cstate="email">
            <a:alphaModFix/>
            <a:extLst>
              <a:ext uri="{28A0092B-C50C-407E-A947-70E740481C1C}">
                <a14:useLocalDpi xmlns:a14="http://schemas.microsoft.com/office/drawing/2010/main"/>
              </a:ext>
            </a:extLst>
          </a:blip>
          <a:srcRect/>
          <a:stretch/>
        </p:blipFill>
        <p:spPr>
          <a:xfrm>
            <a:off x="6519545" y="1598930"/>
            <a:ext cx="5181600" cy="2770505"/>
          </a:xfrm>
          <a:prstGeom prst="rect">
            <a:avLst/>
          </a:prstGeom>
          <a:noFill/>
          <a:ln>
            <a:noFill/>
          </a:ln>
        </p:spPr>
      </p:pic>
      <p:pic>
        <p:nvPicPr>
          <p:cNvPr id="225" name="Google Shape;225;p1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807835" y="4855845"/>
            <a:ext cx="4545965" cy="1594485"/>
          </a:xfrm>
          <a:prstGeom prst="rect">
            <a:avLst/>
          </a:prstGeom>
          <a:noFill/>
          <a:ln>
            <a:noFill/>
          </a:ln>
        </p:spPr>
      </p:pic>
    </p:spTree>
  </p:cSld>
  <p:clrMapOvr>
    <a:masterClrMapping/>
  </p:clrMapOvr>
  <p:transition>
    <p:split orient="vert" dir="in"/>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txBox="1">
            <a:spLocks noGrp="1"/>
          </p:cNvSpPr>
          <p:nvPr>
            <p:ph type="title"/>
          </p:nvPr>
        </p:nvSpPr>
        <p:spPr>
          <a:xfrm>
            <a:off x="838200" y="10795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800"/>
              <a:buFont typeface="Comic Sans MS"/>
              <a:buNone/>
            </a:pPr>
            <a:r>
              <a:rPr lang="en-GB" sz="4800">
                <a:solidFill>
                  <a:srgbClr val="FFFFFF"/>
                </a:solidFill>
                <a:latin typeface="Comic Sans MS"/>
                <a:ea typeface="Comic Sans MS"/>
                <a:cs typeface="Comic Sans MS"/>
                <a:sym typeface="Comic Sans MS"/>
              </a:rPr>
              <a:t>OUTLINE</a:t>
            </a:r>
            <a:endParaRPr sz="4800">
              <a:solidFill>
                <a:srgbClr val="FFFFFF"/>
              </a:solidFill>
              <a:latin typeface="Comic Sans MS"/>
              <a:ea typeface="Comic Sans MS"/>
              <a:cs typeface="Comic Sans MS"/>
              <a:sym typeface="Comic Sans MS"/>
            </a:endParaRPr>
          </a:p>
        </p:txBody>
      </p:sp>
      <p:sp>
        <p:nvSpPr>
          <p:cNvPr id="99" name="Google Shape;99;p2"/>
          <p:cNvSpPr txBox="1">
            <a:spLocks noGrp="1"/>
          </p:cNvSpPr>
          <p:nvPr>
            <p:ph type="body" idx="1"/>
          </p:nvPr>
        </p:nvSpPr>
        <p:spPr>
          <a:xfrm>
            <a:off x="838200" y="1253490"/>
            <a:ext cx="10515600" cy="4351338"/>
          </a:xfrm>
          <a:prstGeom prst="rect">
            <a:avLst/>
          </a:prstGeom>
          <a:noFill/>
          <a:ln>
            <a:noFill/>
          </a:ln>
        </p:spPr>
        <p:txBody>
          <a:bodyPr spcFirstLastPara="1" wrap="square" lIns="91425" tIns="45700" rIns="91425" bIns="45700" anchor="t" anchorCtr="0">
            <a:noAutofit/>
          </a:bodyPr>
          <a:lstStyle/>
          <a:p>
            <a:pPr marL="386080" lvl="0" indent="-386080" algn="l" rtl="0">
              <a:lnSpc>
                <a:spcPct val="90000"/>
              </a:lnSpc>
              <a:spcBef>
                <a:spcPts val="0"/>
              </a:spcBef>
              <a:spcAft>
                <a:spcPts val="0"/>
              </a:spcAft>
              <a:buClr>
                <a:srgbClr val="00B0F0"/>
              </a:buClr>
              <a:buSzPts val="2400"/>
              <a:buFont typeface="Arial"/>
              <a:buChar char="•"/>
            </a:pPr>
            <a:r>
              <a:rPr lang="en-GB" sz="2400" i="1">
                <a:solidFill>
                  <a:srgbClr val="00B0F0"/>
                </a:solidFill>
                <a:latin typeface="Times New Roman"/>
                <a:ea typeface="Times New Roman"/>
                <a:cs typeface="Times New Roman"/>
                <a:sym typeface="Times New Roman"/>
              </a:rPr>
              <a:t>Introduction </a:t>
            </a:r>
            <a:endParaRPr sz="2400" i="1">
              <a:solidFill>
                <a:srgbClr val="00B0F0"/>
              </a:solidFill>
              <a:latin typeface="Times New Roman"/>
              <a:ea typeface="Times New Roman"/>
              <a:cs typeface="Times New Roman"/>
              <a:sym typeface="Times New Roman"/>
            </a:endParaRPr>
          </a:p>
          <a:p>
            <a:pPr marL="386080" lvl="0" indent="-386080" algn="l" rtl="0">
              <a:lnSpc>
                <a:spcPct val="90000"/>
              </a:lnSpc>
              <a:spcBef>
                <a:spcPts val="1000"/>
              </a:spcBef>
              <a:spcAft>
                <a:spcPts val="0"/>
              </a:spcAft>
              <a:buClr>
                <a:srgbClr val="00B0F0"/>
              </a:buClr>
              <a:buSzPts val="2400"/>
              <a:buFont typeface="Arial"/>
              <a:buChar char="•"/>
            </a:pPr>
            <a:r>
              <a:rPr lang="en-GB" sz="2400" i="1">
                <a:solidFill>
                  <a:srgbClr val="00B0F0"/>
                </a:solidFill>
                <a:latin typeface="Times New Roman"/>
                <a:ea typeface="Times New Roman"/>
                <a:cs typeface="Times New Roman"/>
                <a:sym typeface="Times New Roman"/>
              </a:rPr>
              <a:t>Objectives </a:t>
            </a:r>
            <a:endParaRPr sz="2400" i="1">
              <a:solidFill>
                <a:srgbClr val="00B0F0"/>
              </a:solidFill>
              <a:latin typeface="Times New Roman"/>
              <a:ea typeface="Times New Roman"/>
              <a:cs typeface="Times New Roman"/>
              <a:sym typeface="Times New Roman"/>
            </a:endParaRPr>
          </a:p>
          <a:p>
            <a:pPr marL="386080" lvl="0" indent="-386080" algn="l" rtl="0">
              <a:lnSpc>
                <a:spcPct val="90000"/>
              </a:lnSpc>
              <a:spcBef>
                <a:spcPts val="1000"/>
              </a:spcBef>
              <a:spcAft>
                <a:spcPts val="0"/>
              </a:spcAft>
              <a:buClr>
                <a:srgbClr val="00B0F0"/>
              </a:buClr>
              <a:buSzPts val="2400"/>
              <a:buFont typeface="Arial"/>
              <a:buChar char="•"/>
            </a:pPr>
            <a:r>
              <a:rPr lang="en-GB" sz="2400" i="1">
                <a:solidFill>
                  <a:srgbClr val="00B0F0"/>
                </a:solidFill>
                <a:latin typeface="Times New Roman"/>
                <a:ea typeface="Times New Roman"/>
                <a:cs typeface="Times New Roman"/>
                <a:sym typeface="Times New Roman"/>
              </a:rPr>
              <a:t>Application</a:t>
            </a:r>
            <a:endParaRPr sz="2400" i="1">
              <a:solidFill>
                <a:srgbClr val="00B0F0"/>
              </a:solidFill>
              <a:latin typeface="Times New Roman"/>
              <a:ea typeface="Times New Roman"/>
              <a:cs typeface="Times New Roman"/>
              <a:sym typeface="Times New Roman"/>
            </a:endParaRPr>
          </a:p>
          <a:p>
            <a:pPr marL="386080" lvl="0" indent="-386080" algn="l" rtl="0">
              <a:lnSpc>
                <a:spcPct val="90000"/>
              </a:lnSpc>
              <a:spcBef>
                <a:spcPts val="1000"/>
              </a:spcBef>
              <a:spcAft>
                <a:spcPts val="0"/>
              </a:spcAft>
              <a:buClr>
                <a:srgbClr val="00B0F0"/>
              </a:buClr>
              <a:buSzPts val="2400"/>
              <a:buFont typeface="Arial"/>
              <a:buChar char="•"/>
            </a:pPr>
            <a:r>
              <a:rPr lang="en-GB" sz="2400" i="1">
                <a:solidFill>
                  <a:srgbClr val="00B0F0"/>
                </a:solidFill>
                <a:latin typeface="Times New Roman"/>
                <a:ea typeface="Times New Roman"/>
                <a:cs typeface="Times New Roman"/>
                <a:sym typeface="Times New Roman"/>
              </a:rPr>
              <a:t>Software Hardware Used </a:t>
            </a:r>
            <a:endParaRPr sz="2400" i="1">
              <a:solidFill>
                <a:srgbClr val="00B0F0"/>
              </a:solidFill>
              <a:latin typeface="Times New Roman"/>
              <a:ea typeface="Times New Roman"/>
              <a:cs typeface="Times New Roman"/>
              <a:sym typeface="Times New Roman"/>
            </a:endParaRPr>
          </a:p>
          <a:p>
            <a:pPr marL="386080" lvl="0" indent="-386080" algn="l" rtl="0">
              <a:lnSpc>
                <a:spcPct val="90000"/>
              </a:lnSpc>
              <a:spcBef>
                <a:spcPts val="1000"/>
              </a:spcBef>
              <a:spcAft>
                <a:spcPts val="0"/>
              </a:spcAft>
              <a:buClr>
                <a:srgbClr val="00B0F0"/>
              </a:buClr>
              <a:buSzPts val="2400"/>
              <a:buFont typeface="Arial"/>
              <a:buChar char="•"/>
            </a:pPr>
            <a:r>
              <a:rPr lang="en-GB" sz="2400" i="1">
                <a:solidFill>
                  <a:srgbClr val="00B0F0"/>
                </a:solidFill>
                <a:latin typeface="Times New Roman"/>
                <a:ea typeface="Times New Roman"/>
                <a:cs typeface="Times New Roman"/>
                <a:sym typeface="Times New Roman"/>
              </a:rPr>
              <a:t>Literature survey</a:t>
            </a:r>
            <a:endParaRPr sz="2400" i="1">
              <a:solidFill>
                <a:srgbClr val="00B0F0"/>
              </a:solidFill>
              <a:latin typeface="Times New Roman"/>
              <a:ea typeface="Times New Roman"/>
              <a:cs typeface="Times New Roman"/>
              <a:sym typeface="Times New Roman"/>
            </a:endParaRPr>
          </a:p>
          <a:p>
            <a:pPr marL="386080" lvl="0" indent="-386080" algn="l" rtl="0">
              <a:lnSpc>
                <a:spcPct val="90000"/>
              </a:lnSpc>
              <a:spcBef>
                <a:spcPts val="1000"/>
              </a:spcBef>
              <a:spcAft>
                <a:spcPts val="0"/>
              </a:spcAft>
              <a:buClr>
                <a:srgbClr val="00B0F0"/>
              </a:buClr>
              <a:buSzPts val="2400"/>
              <a:buFont typeface="Arial"/>
              <a:buChar char="•"/>
            </a:pPr>
            <a:r>
              <a:rPr lang="en-GB" sz="2400" i="1">
                <a:solidFill>
                  <a:srgbClr val="00B0F0"/>
                </a:solidFill>
                <a:latin typeface="Times New Roman"/>
                <a:ea typeface="Times New Roman"/>
                <a:cs typeface="Times New Roman"/>
                <a:sym typeface="Times New Roman"/>
              </a:rPr>
              <a:t>Scope of work </a:t>
            </a:r>
            <a:endParaRPr sz="2400" i="1">
              <a:solidFill>
                <a:srgbClr val="00B0F0"/>
              </a:solidFill>
              <a:latin typeface="Times New Roman"/>
              <a:ea typeface="Times New Roman"/>
              <a:cs typeface="Times New Roman"/>
              <a:sym typeface="Times New Roman"/>
            </a:endParaRPr>
          </a:p>
          <a:p>
            <a:pPr marL="386080" lvl="0" indent="-386080" algn="l" rtl="0">
              <a:lnSpc>
                <a:spcPct val="90000"/>
              </a:lnSpc>
              <a:spcBef>
                <a:spcPts val="1000"/>
              </a:spcBef>
              <a:spcAft>
                <a:spcPts val="0"/>
              </a:spcAft>
              <a:buClr>
                <a:srgbClr val="00B0F0"/>
              </a:buClr>
              <a:buSzPts val="2400"/>
              <a:buFont typeface="Arial"/>
              <a:buChar char="•"/>
            </a:pPr>
            <a:r>
              <a:rPr lang="en-GB" sz="2400" i="1">
                <a:solidFill>
                  <a:srgbClr val="00B0F0"/>
                </a:solidFill>
                <a:latin typeface="Times New Roman"/>
                <a:ea typeface="Times New Roman"/>
                <a:cs typeface="Times New Roman"/>
                <a:sym typeface="Times New Roman"/>
              </a:rPr>
              <a:t>Problem statement</a:t>
            </a:r>
            <a:endParaRPr sz="2400" i="1">
              <a:solidFill>
                <a:srgbClr val="00B0F0"/>
              </a:solidFill>
              <a:latin typeface="Times New Roman"/>
              <a:ea typeface="Times New Roman"/>
              <a:cs typeface="Times New Roman"/>
              <a:sym typeface="Times New Roman"/>
            </a:endParaRPr>
          </a:p>
          <a:p>
            <a:pPr marL="386080" lvl="0" indent="-386080" algn="l" rtl="0">
              <a:lnSpc>
                <a:spcPct val="90000"/>
              </a:lnSpc>
              <a:spcBef>
                <a:spcPts val="1000"/>
              </a:spcBef>
              <a:spcAft>
                <a:spcPts val="0"/>
              </a:spcAft>
              <a:buClr>
                <a:srgbClr val="00B0F0"/>
              </a:buClr>
              <a:buSzPts val="2400"/>
              <a:buFont typeface="Arial"/>
              <a:buChar char="•"/>
            </a:pPr>
            <a:r>
              <a:rPr lang="en-GB" sz="2400" i="1">
                <a:solidFill>
                  <a:srgbClr val="00B0F0"/>
                </a:solidFill>
                <a:latin typeface="Times New Roman"/>
                <a:ea typeface="Times New Roman"/>
                <a:cs typeface="Times New Roman"/>
                <a:sym typeface="Times New Roman"/>
              </a:rPr>
              <a:t>Existing block diagram </a:t>
            </a:r>
            <a:endParaRPr sz="2400" i="1">
              <a:solidFill>
                <a:srgbClr val="00B0F0"/>
              </a:solidFill>
              <a:latin typeface="Times New Roman"/>
              <a:ea typeface="Times New Roman"/>
              <a:cs typeface="Times New Roman"/>
              <a:sym typeface="Times New Roman"/>
            </a:endParaRPr>
          </a:p>
          <a:p>
            <a:pPr marL="386080" lvl="0" indent="-386080" algn="l" rtl="0">
              <a:lnSpc>
                <a:spcPct val="90000"/>
              </a:lnSpc>
              <a:spcBef>
                <a:spcPts val="1000"/>
              </a:spcBef>
              <a:spcAft>
                <a:spcPts val="0"/>
              </a:spcAft>
              <a:buClr>
                <a:srgbClr val="00B0F0"/>
              </a:buClr>
              <a:buSzPts val="2400"/>
              <a:buFont typeface="Arial"/>
              <a:buChar char="•"/>
            </a:pPr>
            <a:r>
              <a:rPr lang="en-GB" sz="2400" i="1">
                <a:solidFill>
                  <a:srgbClr val="00B0F0"/>
                </a:solidFill>
                <a:latin typeface="Times New Roman"/>
                <a:ea typeface="Times New Roman"/>
                <a:cs typeface="Times New Roman"/>
                <a:sym typeface="Times New Roman"/>
              </a:rPr>
              <a:t>Research Gape </a:t>
            </a:r>
            <a:endParaRPr sz="2400" i="1">
              <a:solidFill>
                <a:srgbClr val="00B0F0"/>
              </a:solidFill>
              <a:latin typeface="Times New Roman"/>
              <a:ea typeface="Times New Roman"/>
              <a:cs typeface="Times New Roman"/>
              <a:sym typeface="Times New Roman"/>
            </a:endParaRPr>
          </a:p>
          <a:p>
            <a:pPr marL="386080" lvl="0" indent="-386080" algn="l" rtl="0">
              <a:lnSpc>
                <a:spcPct val="90000"/>
              </a:lnSpc>
              <a:spcBef>
                <a:spcPts val="1000"/>
              </a:spcBef>
              <a:spcAft>
                <a:spcPts val="0"/>
              </a:spcAft>
              <a:buClr>
                <a:srgbClr val="00B0F0"/>
              </a:buClr>
              <a:buSzPts val="2400"/>
              <a:buFont typeface="Arial"/>
              <a:buChar char="•"/>
            </a:pPr>
            <a:r>
              <a:rPr lang="en-GB" sz="2400" i="1">
                <a:solidFill>
                  <a:srgbClr val="00B0F0"/>
                </a:solidFill>
                <a:latin typeface="Times New Roman"/>
                <a:ea typeface="Times New Roman"/>
                <a:cs typeface="Times New Roman"/>
                <a:sym typeface="Times New Roman"/>
              </a:rPr>
              <a:t>Dataset details</a:t>
            </a:r>
            <a:endParaRPr sz="2400" i="1">
              <a:solidFill>
                <a:srgbClr val="00B0F0"/>
              </a:solidFill>
              <a:latin typeface="Times New Roman"/>
              <a:ea typeface="Times New Roman"/>
              <a:cs typeface="Times New Roman"/>
              <a:sym typeface="Times New Roman"/>
            </a:endParaRPr>
          </a:p>
          <a:p>
            <a:pPr marL="386080" lvl="0" indent="-386080" algn="l" rtl="0">
              <a:lnSpc>
                <a:spcPct val="90000"/>
              </a:lnSpc>
              <a:spcBef>
                <a:spcPts val="1000"/>
              </a:spcBef>
              <a:spcAft>
                <a:spcPts val="0"/>
              </a:spcAft>
              <a:buClr>
                <a:srgbClr val="00B0F0"/>
              </a:buClr>
              <a:buSzPts val="2400"/>
              <a:buFont typeface="Arial"/>
              <a:buChar char="•"/>
            </a:pPr>
            <a:r>
              <a:rPr lang="en-GB" sz="2400" i="1">
                <a:solidFill>
                  <a:srgbClr val="00B0F0"/>
                </a:solidFill>
                <a:latin typeface="Times New Roman"/>
                <a:ea typeface="Times New Roman"/>
                <a:cs typeface="Times New Roman"/>
                <a:sym typeface="Times New Roman"/>
              </a:rPr>
              <a:t>Our Work flow</a:t>
            </a:r>
            <a:endParaRPr sz="2400" i="1">
              <a:solidFill>
                <a:srgbClr val="00B0F0"/>
              </a:solidFill>
              <a:latin typeface="Times New Roman"/>
              <a:ea typeface="Times New Roman"/>
              <a:cs typeface="Times New Roman"/>
              <a:sym typeface="Times New Roman"/>
            </a:endParaRPr>
          </a:p>
          <a:p>
            <a:pPr marL="386080" lvl="0" indent="-386080" algn="l" rtl="0">
              <a:lnSpc>
                <a:spcPct val="90000"/>
              </a:lnSpc>
              <a:spcBef>
                <a:spcPts val="1000"/>
              </a:spcBef>
              <a:spcAft>
                <a:spcPts val="0"/>
              </a:spcAft>
              <a:buClr>
                <a:srgbClr val="00B0F0"/>
              </a:buClr>
              <a:buSzPts val="2400"/>
              <a:buFont typeface="Arial"/>
              <a:buChar char="•"/>
            </a:pPr>
            <a:r>
              <a:rPr lang="en-GB" sz="2400" i="1">
                <a:solidFill>
                  <a:srgbClr val="00B0F0"/>
                </a:solidFill>
                <a:latin typeface="Times New Roman"/>
                <a:ea typeface="Times New Roman"/>
                <a:cs typeface="Times New Roman"/>
                <a:sym typeface="Times New Roman"/>
              </a:rPr>
              <a:t>References</a:t>
            </a:r>
            <a:endParaRPr sz="2400" i="1">
              <a:solidFill>
                <a:srgbClr val="00B0F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0"/>
          <p:cNvSpPr txBox="1">
            <a:spLocks noGrp="1"/>
          </p:cNvSpPr>
          <p:nvPr>
            <p:ph type="title"/>
          </p:nvPr>
        </p:nvSpPr>
        <p:spPr>
          <a:xfrm>
            <a:off x="180340" y="304165"/>
            <a:ext cx="11831320" cy="132588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DE5CB"/>
              </a:buClr>
              <a:buSzPts val="4400"/>
              <a:buFont typeface="Comic Sans MS"/>
              <a:buNone/>
            </a:pPr>
            <a:r>
              <a:rPr lang="en-GB">
                <a:solidFill>
                  <a:srgbClr val="FDE5CB"/>
                </a:solidFill>
                <a:latin typeface="Comic Sans MS"/>
                <a:ea typeface="Comic Sans MS"/>
                <a:cs typeface="Comic Sans MS"/>
                <a:sym typeface="Comic Sans MS"/>
              </a:rPr>
              <a:t>Processing data for changes in Visualization</a:t>
            </a:r>
            <a:endParaRPr>
              <a:solidFill>
                <a:srgbClr val="FDE5CB"/>
              </a:solidFill>
              <a:latin typeface="Comic Sans MS"/>
              <a:ea typeface="Comic Sans MS"/>
              <a:cs typeface="Comic Sans MS"/>
              <a:sym typeface="Comic Sans MS"/>
            </a:endParaRPr>
          </a:p>
        </p:txBody>
      </p:sp>
      <p:sp>
        <p:nvSpPr>
          <p:cNvPr id="231" name="Google Shape;231;p20"/>
          <p:cNvSpPr txBox="1">
            <a:spLocks noGrp="1"/>
          </p:cNvSpPr>
          <p:nvPr>
            <p:ph type="body" idx="1"/>
          </p:nvPr>
        </p:nvSpPr>
        <p:spPr>
          <a:xfrm>
            <a:off x="838200" y="2164715"/>
            <a:ext cx="5181600" cy="3552825"/>
          </a:xfrm>
          <a:prstGeom prst="rect">
            <a:avLst/>
          </a:prstGeom>
          <a:gradFill>
            <a:gsLst>
              <a:gs pos="0">
                <a:srgbClr val="474747"/>
              </a:gs>
              <a:gs pos="50000">
                <a:schemeClr val="dk1"/>
              </a:gs>
              <a:gs pos="100000">
                <a:schemeClr val="dk1"/>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520"/>
              <a:buNone/>
            </a:pPr>
            <a:r>
              <a:rPr lang="en-GB" sz="2520" b="1" i="1">
                <a:solidFill>
                  <a:schemeClr val="lt1"/>
                </a:solidFill>
                <a:latin typeface="Times New Roman"/>
                <a:ea typeface="Times New Roman"/>
                <a:cs typeface="Times New Roman"/>
                <a:sym typeface="Times New Roman"/>
              </a:rPr>
              <a:t>A program which gives image in six month inerval, with its difference.</a:t>
            </a:r>
            <a:endParaRPr sz="2520" b="1" i="1">
              <a:solidFill>
                <a:schemeClr val="lt1"/>
              </a:solidFill>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2520"/>
              <a:buNone/>
            </a:pPr>
            <a:endParaRPr sz="2520" b="1" i="1">
              <a:solidFill>
                <a:schemeClr val="lt1"/>
              </a:solidFill>
              <a:latin typeface="Times New Roman"/>
              <a:ea typeface="Times New Roman"/>
              <a:cs typeface="Times New Roman"/>
              <a:sym typeface="Times New Roman"/>
            </a:endParaRPr>
          </a:p>
          <a:p>
            <a:pPr marL="0" lvl="0" indent="0" algn="l" rtl="0">
              <a:lnSpc>
                <a:spcPct val="90000"/>
              </a:lnSpc>
              <a:spcBef>
                <a:spcPts val="0"/>
              </a:spcBef>
              <a:spcAft>
                <a:spcPts val="0"/>
              </a:spcAft>
              <a:buClr>
                <a:srgbClr val="FFFF00"/>
              </a:buClr>
              <a:buSzPts val="2520"/>
              <a:buNone/>
            </a:pPr>
            <a:r>
              <a:rPr lang="en-GB" sz="2520" b="1">
                <a:solidFill>
                  <a:srgbClr val="FFFF00"/>
                </a:solidFill>
                <a:latin typeface="Calibri"/>
                <a:ea typeface="Calibri"/>
                <a:cs typeface="Calibri"/>
                <a:sym typeface="Calibri"/>
              </a:rPr>
              <a:t>[RGB B, RBG A, RGB D]</a:t>
            </a:r>
            <a:endParaRPr sz="2520" b="1">
              <a:solidFill>
                <a:srgbClr val="FFFF00"/>
              </a:solidFill>
              <a:latin typeface="Calibri"/>
              <a:ea typeface="Calibri"/>
              <a:cs typeface="Calibri"/>
              <a:sym typeface="Calibri"/>
            </a:endParaRPr>
          </a:p>
          <a:p>
            <a:pPr marL="0" lvl="0" indent="0" algn="l" rtl="0">
              <a:lnSpc>
                <a:spcPct val="90000"/>
              </a:lnSpc>
              <a:spcBef>
                <a:spcPts val="0"/>
              </a:spcBef>
              <a:spcAft>
                <a:spcPts val="0"/>
              </a:spcAft>
              <a:buClr>
                <a:srgbClr val="FFFF00"/>
              </a:buClr>
              <a:buSzPts val="2520"/>
              <a:buNone/>
            </a:pPr>
            <a:r>
              <a:rPr lang="en-GB" sz="2520" b="1">
                <a:solidFill>
                  <a:srgbClr val="FFFF00"/>
                </a:solidFill>
                <a:latin typeface="Calibri"/>
                <a:ea typeface="Calibri"/>
                <a:cs typeface="Calibri"/>
                <a:sym typeface="Calibri"/>
              </a:rPr>
              <a:t>[IR B, IR A, IR D]</a:t>
            </a:r>
            <a:endParaRPr sz="2520" b="1">
              <a:solidFill>
                <a:srgbClr val="FFFF00"/>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2520"/>
              <a:buNone/>
            </a:pPr>
            <a:endParaRPr sz="2520" b="1">
              <a:solidFill>
                <a:srgbClr val="FFFF00"/>
              </a:solidFill>
              <a:latin typeface="Calibri"/>
              <a:ea typeface="Calibri"/>
              <a:cs typeface="Calibri"/>
              <a:sym typeface="Calibri"/>
            </a:endParaRPr>
          </a:p>
          <a:p>
            <a:pPr marL="0" lvl="0" indent="0" algn="l" rtl="0">
              <a:lnSpc>
                <a:spcPct val="115000"/>
              </a:lnSpc>
              <a:spcBef>
                <a:spcPts val="0"/>
              </a:spcBef>
              <a:spcAft>
                <a:spcPts val="0"/>
              </a:spcAft>
              <a:buClr>
                <a:srgbClr val="F2CCD0"/>
              </a:buClr>
              <a:buSzPts val="1800"/>
              <a:buNone/>
            </a:pPr>
            <a:r>
              <a:rPr lang="en-GB" sz="2160">
                <a:solidFill>
                  <a:srgbClr val="F2CCD0"/>
                </a:solidFill>
                <a:latin typeface="Comic Sans MS"/>
                <a:ea typeface="Comic Sans MS"/>
                <a:cs typeface="Comic Sans MS"/>
                <a:sym typeface="Comic Sans MS"/>
              </a:rPr>
              <a:t>B: Before</a:t>
            </a:r>
            <a:endParaRPr sz="2160">
              <a:solidFill>
                <a:srgbClr val="F2CCD0"/>
              </a:solidFill>
              <a:latin typeface="Comic Sans MS"/>
              <a:ea typeface="Comic Sans MS"/>
              <a:cs typeface="Comic Sans MS"/>
              <a:sym typeface="Comic Sans MS"/>
            </a:endParaRPr>
          </a:p>
          <a:p>
            <a:pPr marL="0" lvl="0" indent="0" algn="l" rtl="0">
              <a:lnSpc>
                <a:spcPct val="115000"/>
              </a:lnSpc>
              <a:spcBef>
                <a:spcPts val="0"/>
              </a:spcBef>
              <a:spcAft>
                <a:spcPts val="0"/>
              </a:spcAft>
              <a:buClr>
                <a:srgbClr val="F2CCD0"/>
              </a:buClr>
              <a:buSzPts val="1800"/>
              <a:buNone/>
            </a:pPr>
            <a:r>
              <a:rPr lang="en-GB" sz="2160">
                <a:solidFill>
                  <a:srgbClr val="F2CCD0"/>
                </a:solidFill>
                <a:latin typeface="Comic Sans MS"/>
                <a:ea typeface="Comic Sans MS"/>
                <a:cs typeface="Comic Sans MS"/>
                <a:sym typeface="Comic Sans MS"/>
              </a:rPr>
              <a:t>A: After</a:t>
            </a:r>
            <a:endParaRPr sz="2160">
              <a:solidFill>
                <a:srgbClr val="F2CCD0"/>
              </a:solidFill>
              <a:latin typeface="Comic Sans MS"/>
              <a:ea typeface="Comic Sans MS"/>
              <a:cs typeface="Comic Sans MS"/>
              <a:sym typeface="Comic Sans MS"/>
            </a:endParaRPr>
          </a:p>
          <a:p>
            <a:pPr marL="0" lvl="0" indent="0" algn="l" rtl="0">
              <a:lnSpc>
                <a:spcPct val="115000"/>
              </a:lnSpc>
              <a:spcBef>
                <a:spcPts val="0"/>
              </a:spcBef>
              <a:spcAft>
                <a:spcPts val="0"/>
              </a:spcAft>
              <a:buClr>
                <a:srgbClr val="F2CCD0"/>
              </a:buClr>
              <a:buSzPts val="1800"/>
              <a:buNone/>
            </a:pPr>
            <a:r>
              <a:rPr lang="en-GB" sz="2160">
                <a:solidFill>
                  <a:srgbClr val="F2CCD0"/>
                </a:solidFill>
                <a:latin typeface="Comic Sans MS"/>
                <a:ea typeface="Comic Sans MS"/>
                <a:cs typeface="Comic Sans MS"/>
                <a:sym typeface="Comic Sans MS"/>
              </a:rPr>
              <a:t>D: Difference</a:t>
            </a:r>
            <a:endParaRPr sz="2160">
              <a:solidFill>
                <a:srgbClr val="F2CCD0"/>
              </a:solidFill>
              <a:latin typeface="Comic Sans MS"/>
              <a:ea typeface="Comic Sans MS"/>
              <a:cs typeface="Comic Sans MS"/>
              <a:sym typeface="Comic Sans MS"/>
            </a:endParaRPr>
          </a:p>
          <a:p>
            <a:pPr marL="0" lvl="0" indent="0" algn="l" rtl="0">
              <a:lnSpc>
                <a:spcPct val="90000"/>
              </a:lnSpc>
              <a:spcBef>
                <a:spcPts val="0"/>
              </a:spcBef>
              <a:spcAft>
                <a:spcPts val="0"/>
              </a:spcAft>
              <a:buClr>
                <a:schemeClr val="dk1"/>
              </a:buClr>
              <a:buSzPts val="2160"/>
              <a:buNone/>
            </a:pPr>
            <a:endParaRPr sz="2160">
              <a:solidFill>
                <a:srgbClr val="F2CCD0"/>
              </a:solidFill>
              <a:latin typeface="Comic Sans MS"/>
              <a:ea typeface="Comic Sans MS"/>
              <a:cs typeface="Comic Sans MS"/>
              <a:sym typeface="Comic Sans MS"/>
            </a:endParaRPr>
          </a:p>
        </p:txBody>
      </p:sp>
      <p:pic>
        <p:nvPicPr>
          <p:cNvPr id="232" name="Google Shape;232;p20"/>
          <p:cNvPicPr preferRelativeResize="0">
            <a:picLocks noGrp="1"/>
          </p:cNvPicPr>
          <p:nvPr>
            <p:ph type="body" idx="2"/>
          </p:nvPr>
        </p:nvPicPr>
        <p:blipFill rotWithShape="1">
          <a:blip r:embed="rId3" cstate="email">
            <a:alphaModFix/>
            <a:extLst>
              <a:ext uri="{28A0092B-C50C-407E-A947-70E740481C1C}">
                <a14:useLocalDpi xmlns:a14="http://schemas.microsoft.com/office/drawing/2010/main"/>
              </a:ext>
            </a:extLst>
          </a:blip>
          <a:srcRect/>
          <a:stretch/>
        </p:blipFill>
        <p:spPr>
          <a:xfrm>
            <a:off x="6489700" y="2164715"/>
            <a:ext cx="5181600" cy="3552825"/>
          </a:xfrm>
          <a:prstGeom prst="rect">
            <a:avLst/>
          </a:prstGeom>
          <a:noFill/>
          <a:ln>
            <a:noFill/>
          </a:ln>
        </p:spPr>
      </p:pic>
    </p:spTree>
  </p:cSld>
  <p:clrMapOvr>
    <a:masterClrMapping/>
  </p:clrMapOvr>
  <p:transition>
    <p:push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1"/>
          <p:cNvSpPr txBox="1">
            <a:spLocks noGrp="1"/>
          </p:cNvSpPr>
          <p:nvPr>
            <p:ph type="title"/>
          </p:nvPr>
        </p:nvSpPr>
        <p:spPr>
          <a:xfrm>
            <a:off x="7620" y="365125"/>
            <a:ext cx="12147550" cy="132588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400"/>
              <a:buFont typeface="Comic Sans MS"/>
              <a:buNone/>
            </a:pPr>
            <a:r>
              <a:rPr lang="en-GB">
                <a:solidFill>
                  <a:srgbClr val="FFFFFF"/>
                </a:solidFill>
                <a:latin typeface="Comic Sans MS"/>
                <a:ea typeface="Comic Sans MS"/>
                <a:cs typeface="Comic Sans MS"/>
                <a:sym typeface="Comic Sans MS"/>
              </a:rPr>
              <a:t>Processing Data for changes in vegetation</a:t>
            </a:r>
            <a:endParaRPr>
              <a:solidFill>
                <a:srgbClr val="FFFFFF"/>
              </a:solidFill>
              <a:latin typeface="Comic Sans MS"/>
              <a:ea typeface="Comic Sans MS"/>
              <a:cs typeface="Comic Sans MS"/>
              <a:sym typeface="Comic Sans MS"/>
            </a:endParaRPr>
          </a:p>
        </p:txBody>
      </p:sp>
      <p:sp>
        <p:nvSpPr>
          <p:cNvPr id="238" name="Google Shape;238;p21"/>
          <p:cNvSpPr txBox="1">
            <a:spLocks noGrp="1"/>
          </p:cNvSpPr>
          <p:nvPr>
            <p:ph type="body" idx="1"/>
          </p:nvPr>
        </p:nvSpPr>
        <p:spPr>
          <a:xfrm>
            <a:off x="838200" y="1825625"/>
            <a:ext cx="9295765" cy="2416175"/>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FC000"/>
              </a:buClr>
              <a:buSzPts val="2800"/>
              <a:buNone/>
            </a:pPr>
            <a:r>
              <a:rPr lang="en-GB" b="1" i="1">
                <a:solidFill>
                  <a:srgbClr val="FFC000"/>
                </a:solidFill>
                <a:latin typeface="Times New Roman"/>
                <a:ea typeface="Times New Roman"/>
                <a:cs typeface="Times New Roman"/>
                <a:sym typeface="Times New Roman"/>
              </a:rPr>
              <a:t>Removal of water bodies:</a:t>
            </a:r>
            <a:endParaRPr b="1" i="1">
              <a:solidFill>
                <a:srgbClr val="FFC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2800"/>
              <a:buNone/>
            </a:pPr>
            <a:endParaRPr b="1" i="1">
              <a:solidFill>
                <a:srgbClr val="FFC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rgbClr val="FFC000"/>
              </a:buClr>
              <a:buSzPts val="2800"/>
              <a:buNone/>
            </a:pPr>
            <a:r>
              <a:rPr lang="en-GB" b="1" i="1">
                <a:solidFill>
                  <a:srgbClr val="FFC000"/>
                </a:solidFill>
                <a:latin typeface="Times New Roman"/>
                <a:ea typeface="Times New Roman"/>
                <a:cs typeface="Times New Roman"/>
                <a:sym typeface="Times New Roman"/>
              </a:rPr>
              <a:t>Using ratio for water index Green value/ NIR value</a:t>
            </a:r>
            <a:endParaRPr b="1" i="1">
              <a:solidFill>
                <a:srgbClr val="FFC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2800"/>
              <a:buNone/>
            </a:pPr>
            <a:endParaRPr b="1" i="1">
              <a:solidFill>
                <a:srgbClr val="FFC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rgbClr val="FFC000"/>
              </a:buClr>
              <a:buSzPts val="2800"/>
              <a:buNone/>
            </a:pPr>
            <a:r>
              <a:rPr lang="en-GB" b="1" i="1">
                <a:solidFill>
                  <a:srgbClr val="FFC000"/>
                </a:solidFill>
                <a:latin typeface="Times New Roman"/>
                <a:ea typeface="Times New Roman"/>
                <a:cs typeface="Times New Roman"/>
                <a:sym typeface="Times New Roman"/>
              </a:rPr>
              <a:t>If there is a water body, NDWI &gt; 1</a:t>
            </a:r>
            <a:endParaRPr b="1" i="1">
              <a:solidFill>
                <a:srgbClr val="FFC000"/>
              </a:solidFill>
              <a:latin typeface="Times New Roman"/>
              <a:ea typeface="Times New Roman"/>
              <a:cs typeface="Times New Roman"/>
              <a:sym typeface="Times New Roman"/>
            </a:endParaRPr>
          </a:p>
        </p:txBody>
      </p:sp>
      <p:pic>
        <p:nvPicPr>
          <p:cNvPr id="239" name="Google Shape;239;p21"/>
          <p:cNvPicPr preferRelativeResize="0">
            <a:picLocks noGrp="1"/>
          </p:cNvPicPr>
          <p:nvPr>
            <p:ph type="body" idx="2"/>
          </p:nvPr>
        </p:nvPicPr>
        <p:blipFill rotWithShape="1">
          <a:blip r:embed="rId3">
            <a:alphaModFix/>
          </a:blip>
          <a:srcRect/>
          <a:stretch/>
        </p:blipFill>
        <p:spPr>
          <a:xfrm>
            <a:off x="982345" y="4770755"/>
            <a:ext cx="10227945" cy="1586865"/>
          </a:xfrm>
          <a:prstGeom prst="rect">
            <a:avLst/>
          </a:prstGeom>
          <a:noFill/>
          <a:ln w="28575" cap="flat" cmpd="sng">
            <a:solidFill>
              <a:srgbClr val="FF0000"/>
            </a:solidFill>
            <a:prstDash val="solid"/>
            <a:round/>
            <a:headEnd type="none" w="sm" len="sm"/>
            <a:tailEnd type="none" w="sm" len="sm"/>
          </a:ln>
        </p:spPr>
      </p:pic>
    </p:spTree>
  </p:cSld>
  <p:clrMapOvr>
    <a:masterClrMapping/>
  </p:clrMapOvr>
  <p:transition>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2"/>
          <p:cNvSpPr txBox="1">
            <a:spLocks noGrp="1"/>
          </p:cNvSpPr>
          <p:nvPr>
            <p:ph type="title"/>
          </p:nvPr>
        </p:nvSpPr>
        <p:spPr>
          <a:xfrm>
            <a:off x="687070" y="34988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3959"/>
              <a:buFont typeface="Comic Sans MS"/>
              <a:buNone/>
            </a:pPr>
            <a:r>
              <a:rPr lang="en-GB" sz="3959">
                <a:solidFill>
                  <a:schemeClr val="accent5"/>
                </a:solidFill>
                <a:latin typeface="Comic Sans MS"/>
                <a:ea typeface="Comic Sans MS"/>
                <a:cs typeface="Comic Sans MS"/>
                <a:sym typeface="Comic Sans MS"/>
              </a:rPr>
              <a:t>Processing Data for changes in vegetation</a:t>
            </a:r>
            <a:endParaRPr sz="3959">
              <a:solidFill>
                <a:schemeClr val="accent5"/>
              </a:solidFill>
              <a:latin typeface="Comic Sans MS"/>
              <a:ea typeface="Comic Sans MS"/>
              <a:cs typeface="Comic Sans MS"/>
              <a:sym typeface="Comic Sans MS"/>
            </a:endParaRPr>
          </a:p>
        </p:txBody>
      </p:sp>
      <p:sp>
        <p:nvSpPr>
          <p:cNvPr id="245" name="Google Shape;245;p22"/>
          <p:cNvSpPr txBox="1">
            <a:spLocks noGrp="1"/>
          </p:cNvSpPr>
          <p:nvPr>
            <p:ph type="body" idx="1"/>
          </p:nvPr>
        </p:nvSpPr>
        <p:spPr>
          <a:xfrm>
            <a:off x="687070" y="1810385"/>
            <a:ext cx="5181600" cy="4775200"/>
          </a:xfrm>
          <a:prstGeom prst="rect">
            <a:avLst/>
          </a:prstGeom>
          <a:gradFill>
            <a:gsLst>
              <a:gs pos="0">
                <a:srgbClr val="FCBB9B"/>
              </a:gs>
              <a:gs pos="50000">
                <a:srgbClr val="FBB08D"/>
              </a:gs>
              <a:gs pos="100000">
                <a:srgbClr val="FFA578"/>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rgbClr val="771E28"/>
              </a:buClr>
              <a:buSzPts val="2800"/>
              <a:buNone/>
            </a:pPr>
            <a:r>
              <a:rPr lang="en-GB" b="1" i="1">
                <a:solidFill>
                  <a:srgbClr val="771E28"/>
                </a:solidFill>
                <a:latin typeface="Times New Roman"/>
                <a:ea typeface="Times New Roman"/>
                <a:cs typeface="Times New Roman"/>
                <a:sym typeface="Times New Roman"/>
              </a:rPr>
              <a:t> Getting the vegetation from the data:</a:t>
            </a:r>
            <a:endParaRPr b="1" i="1">
              <a:solidFill>
                <a:srgbClr val="771E28"/>
              </a:solidFill>
              <a:latin typeface="Times New Roman"/>
              <a:ea typeface="Times New Roman"/>
              <a:cs typeface="Times New Roman"/>
              <a:sym typeface="Times New Roman"/>
            </a:endParaRPr>
          </a:p>
          <a:p>
            <a:pPr marL="0" lvl="0" indent="0" algn="l" rtl="0">
              <a:lnSpc>
                <a:spcPct val="80000"/>
              </a:lnSpc>
              <a:spcBef>
                <a:spcPts val="0"/>
              </a:spcBef>
              <a:spcAft>
                <a:spcPts val="0"/>
              </a:spcAft>
              <a:buClr>
                <a:schemeClr val="dk1"/>
              </a:buClr>
              <a:buSzPts val="2800"/>
              <a:buNone/>
            </a:pPr>
            <a:endParaRPr b="1" i="1">
              <a:solidFill>
                <a:srgbClr val="771E28"/>
              </a:solidFill>
              <a:latin typeface="Times New Roman"/>
              <a:ea typeface="Times New Roman"/>
              <a:cs typeface="Times New Roman"/>
              <a:sym typeface="Times New Roman"/>
            </a:endParaRPr>
          </a:p>
          <a:p>
            <a:pPr marL="0" lvl="0" indent="0" algn="l" rtl="0">
              <a:lnSpc>
                <a:spcPct val="80000"/>
              </a:lnSpc>
              <a:spcBef>
                <a:spcPts val="0"/>
              </a:spcBef>
              <a:spcAft>
                <a:spcPts val="0"/>
              </a:spcAft>
              <a:buClr>
                <a:srgbClr val="771E28"/>
              </a:buClr>
              <a:buSzPts val="2800"/>
              <a:buNone/>
            </a:pPr>
            <a:r>
              <a:rPr lang="en-GB" b="1" i="1">
                <a:solidFill>
                  <a:srgbClr val="771E28"/>
                </a:solidFill>
                <a:latin typeface="Times New Roman"/>
                <a:ea typeface="Times New Roman"/>
                <a:cs typeface="Times New Roman"/>
                <a:sym typeface="Times New Roman"/>
              </a:rPr>
              <a:t> Using modified normalized difference vegetation index</a:t>
            </a:r>
            <a:endParaRPr b="1" i="1">
              <a:solidFill>
                <a:srgbClr val="771E28"/>
              </a:solidFill>
              <a:latin typeface="Times New Roman"/>
              <a:ea typeface="Times New Roman"/>
              <a:cs typeface="Times New Roman"/>
              <a:sym typeface="Times New Roman"/>
            </a:endParaRPr>
          </a:p>
          <a:p>
            <a:pPr marL="0" lvl="0" indent="0" algn="l" rtl="0">
              <a:lnSpc>
                <a:spcPct val="80000"/>
              </a:lnSpc>
              <a:spcBef>
                <a:spcPts val="0"/>
              </a:spcBef>
              <a:spcAft>
                <a:spcPts val="0"/>
              </a:spcAft>
              <a:buClr>
                <a:srgbClr val="771E28"/>
              </a:buClr>
              <a:buSzPts val="2800"/>
              <a:buNone/>
            </a:pPr>
            <a:r>
              <a:rPr lang="en-GB" b="1" i="1">
                <a:solidFill>
                  <a:srgbClr val="771E28"/>
                </a:solidFill>
                <a:latin typeface="Times New Roman"/>
                <a:ea typeface="Times New Roman"/>
                <a:cs typeface="Times New Roman"/>
                <a:sym typeface="Times New Roman"/>
              </a:rPr>
              <a:t> NIR value/(NIR value + Red value)</a:t>
            </a:r>
            <a:endParaRPr b="1" i="1">
              <a:solidFill>
                <a:srgbClr val="771E28"/>
              </a:solidFill>
              <a:latin typeface="Times New Roman"/>
              <a:ea typeface="Times New Roman"/>
              <a:cs typeface="Times New Roman"/>
              <a:sym typeface="Times New Roman"/>
            </a:endParaRPr>
          </a:p>
          <a:p>
            <a:pPr marL="0" lvl="0" indent="0" algn="l" rtl="0">
              <a:lnSpc>
                <a:spcPct val="80000"/>
              </a:lnSpc>
              <a:spcBef>
                <a:spcPts val="0"/>
              </a:spcBef>
              <a:spcAft>
                <a:spcPts val="0"/>
              </a:spcAft>
              <a:buClr>
                <a:schemeClr val="dk1"/>
              </a:buClr>
              <a:buSzPts val="2800"/>
              <a:buNone/>
            </a:pPr>
            <a:endParaRPr b="1" i="1">
              <a:solidFill>
                <a:srgbClr val="771E28"/>
              </a:solidFill>
              <a:latin typeface="Times New Roman"/>
              <a:ea typeface="Times New Roman"/>
              <a:cs typeface="Times New Roman"/>
              <a:sym typeface="Times New Roman"/>
            </a:endParaRPr>
          </a:p>
          <a:p>
            <a:pPr marL="0" lvl="0" indent="0" algn="l" rtl="0">
              <a:lnSpc>
                <a:spcPct val="80000"/>
              </a:lnSpc>
              <a:spcBef>
                <a:spcPts val="0"/>
              </a:spcBef>
              <a:spcAft>
                <a:spcPts val="0"/>
              </a:spcAft>
              <a:buClr>
                <a:srgbClr val="771E28"/>
              </a:buClr>
              <a:buSzPts val="2800"/>
              <a:buNone/>
            </a:pPr>
            <a:r>
              <a:rPr lang="en-GB" b="1" i="1">
                <a:solidFill>
                  <a:srgbClr val="771E28"/>
                </a:solidFill>
                <a:latin typeface="Times New Roman"/>
                <a:ea typeface="Times New Roman"/>
                <a:cs typeface="Times New Roman"/>
                <a:sym typeface="Times New Roman"/>
              </a:rPr>
              <a:t> The resultant value is from [0,1]</a:t>
            </a:r>
            <a:endParaRPr b="1" i="1">
              <a:solidFill>
                <a:srgbClr val="771E28"/>
              </a:solidFill>
              <a:latin typeface="Times New Roman"/>
              <a:ea typeface="Times New Roman"/>
              <a:cs typeface="Times New Roman"/>
              <a:sym typeface="Times New Roman"/>
            </a:endParaRPr>
          </a:p>
          <a:p>
            <a:pPr marL="0" lvl="0" indent="0" algn="l" rtl="0">
              <a:lnSpc>
                <a:spcPct val="80000"/>
              </a:lnSpc>
              <a:spcBef>
                <a:spcPts val="0"/>
              </a:spcBef>
              <a:spcAft>
                <a:spcPts val="0"/>
              </a:spcAft>
              <a:buClr>
                <a:schemeClr val="dk1"/>
              </a:buClr>
              <a:buSzPts val="2800"/>
              <a:buNone/>
            </a:pPr>
            <a:endParaRPr b="1" i="1">
              <a:solidFill>
                <a:srgbClr val="771E28"/>
              </a:solidFill>
              <a:latin typeface="Times New Roman"/>
              <a:ea typeface="Times New Roman"/>
              <a:cs typeface="Times New Roman"/>
              <a:sym typeface="Times New Roman"/>
            </a:endParaRPr>
          </a:p>
          <a:p>
            <a:pPr marL="0" lvl="0" indent="0" algn="l" rtl="0">
              <a:lnSpc>
                <a:spcPct val="80000"/>
              </a:lnSpc>
              <a:spcBef>
                <a:spcPts val="0"/>
              </a:spcBef>
              <a:spcAft>
                <a:spcPts val="0"/>
              </a:spcAft>
              <a:buClr>
                <a:srgbClr val="771E28"/>
              </a:buClr>
              <a:buSzPts val="2800"/>
              <a:buNone/>
            </a:pPr>
            <a:r>
              <a:rPr lang="en-GB" b="1" i="1">
                <a:solidFill>
                  <a:srgbClr val="771E28"/>
                </a:solidFill>
                <a:latin typeface="Times New Roman"/>
                <a:ea typeface="Times New Roman"/>
                <a:cs typeface="Times New Roman"/>
                <a:sym typeface="Times New Roman"/>
              </a:rPr>
              <a:t> Rice is the major crop grown in meghalaya</a:t>
            </a:r>
            <a:endParaRPr b="1" i="1">
              <a:solidFill>
                <a:srgbClr val="771E28"/>
              </a:solidFill>
              <a:latin typeface="Times New Roman"/>
              <a:ea typeface="Times New Roman"/>
              <a:cs typeface="Times New Roman"/>
              <a:sym typeface="Times New Roman"/>
            </a:endParaRPr>
          </a:p>
          <a:p>
            <a:pPr marL="0" lvl="0" indent="0" algn="l" rtl="0">
              <a:lnSpc>
                <a:spcPct val="80000"/>
              </a:lnSpc>
              <a:spcBef>
                <a:spcPts val="0"/>
              </a:spcBef>
              <a:spcAft>
                <a:spcPts val="0"/>
              </a:spcAft>
              <a:buClr>
                <a:srgbClr val="771E28"/>
              </a:buClr>
              <a:buSzPts val="2800"/>
              <a:buNone/>
            </a:pPr>
            <a:r>
              <a:rPr lang="en-GB" b="1" i="1">
                <a:solidFill>
                  <a:srgbClr val="771E28"/>
                </a:solidFill>
                <a:latin typeface="Times New Roman"/>
                <a:ea typeface="Times New Roman"/>
                <a:cs typeface="Times New Roman"/>
                <a:sym typeface="Times New Roman"/>
              </a:rPr>
              <a:t> It’s NDVI is from 0.4 to 0.9</a:t>
            </a:r>
            <a:endParaRPr b="1" i="1">
              <a:solidFill>
                <a:srgbClr val="771E28"/>
              </a:solidFill>
              <a:latin typeface="Times New Roman"/>
              <a:ea typeface="Times New Roman"/>
              <a:cs typeface="Times New Roman"/>
              <a:sym typeface="Times New Roman"/>
            </a:endParaRPr>
          </a:p>
        </p:txBody>
      </p:sp>
      <p:pic>
        <p:nvPicPr>
          <p:cNvPr id="246" name="Google Shape;246;p22"/>
          <p:cNvPicPr preferRelativeResize="0">
            <a:picLocks noGrp="1"/>
          </p:cNvPicPr>
          <p:nvPr>
            <p:ph type="body" idx="2"/>
          </p:nvPr>
        </p:nvPicPr>
        <p:blipFill rotWithShape="1">
          <a:blip r:embed="rId3">
            <a:alphaModFix/>
          </a:blip>
          <a:srcRect/>
          <a:stretch/>
        </p:blipFill>
        <p:spPr>
          <a:xfrm>
            <a:off x="6232525" y="2308860"/>
            <a:ext cx="5709920" cy="3778250"/>
          </a:xfrm>
          <a:prstGeom prst="rect">
            <a:avLst/>
          </a:prstGeom>
          <a:noFill/>
          <a:ln>
            <a:noFill/>
          </a:ln>
        </p:spPr>
      </p:pic>
    </p:spTree>
  </p:cSld>
  <p:clrMapOvr>
    <a:masterClrMapping/>
  </p:clrMapOvr>
  <p:transition>
    <p:push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3"/>
          <p:cNvSpPr txBox="1">
            <a:spLocks noGrp="1"/>
          </p:cNvSpPr>
          <p:nvPr>
            <p:ph type="title"/>
          </p:nvPr>
        </p:nvSpPr>
        <p:spPr>
          <a:xfrm>
            <a:off x="21590" y="471805"/>
            <a:ext cx="12148185" cy="9652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DE5CB"/>
              </a:buClr>
              <a:buSzPts val="4400"/>
              <a:buFont typeface="Comic Sans MS"/>
              <a:buNone/>
            </a:pPr>
            <a:r>
              <a:rPr lang="en-GB" sz="4400">
                <a:solidFill>
                  <a:srgbClr val="FDE5CB"/>
                </a:solidFill>
                <a:latin typeface="Comic Sans MS"/>
                <a:ea typeface="Comic Sans MS"/>
                <a:cs typeface="Comic Sans MS"/>
                <a:sym typeface="Comic Sans MS"/>
              </a:rPr>
              <a:t>Processing data for changes in Visualization</a:t>
            </a:r>
            <a:endParaRPr sz="4400">
              <a:solidFill>
                <a:srgbClr val="FDE5CB"/>
              </a:solidFill>
              <a:latin typeface="Comic Sans MS"/>
              <a:ea typeface="Comic Sans MS"/>
              <a:cs typeface="Comic Sans MS"/>
              <a:sym typeface="Comic Sans MS"/>
            </a:endParaRPr>
          </a:p>
        </p:txBody>
      </p:sp>
      <p:sp>
        <p:nvSpPr>
          <p:cNvPr id="252" name="Google Shape;252;p23"/>
          <p:cNvSpPr txBox="1">
            <a:spLocks noGrp="1"/>
          </p:cNvSpPr>
          <p:nvPr>
            <p:ph type="body" idx="2"/>
          </p:nvPr>
        </p:nvSpPr>
        <p:spPr>
          <a:xfrm>
            <a:off x="492125" y="1875790"/>
            <a:ext cx="5232400" cy="4053205"/>
          </a:xfrm>
          <a:prstGeom prst="rect">
            <a:avLst/>
          </a:prstGeom>
          <a:solidFill>
            <a:schemeClr val="accent4"/>
          </a:solidFill>
          <a:ln w="19050" cap="flat" cmpd="sng">
            <a:solidFill>
              <a:schemeClr val="lt1"/>
            </a:solidFill>
            <a:prstDash val="solid"/>
            <a:miter lim="800000"/>
            <a:headEnd type="none" w="sm" len="sm"/>
            <a:tailEnd type="none" w="sm" len="sm"/>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DE5CB"/>
              </a:buClr>
              <a:buSzPts val="2400"/>
              <a:buNone/>
            </a:pPr>
            <a:r>
              <a:rPr lang="en-GB" sz="2400" i="1">
                <a:solidFill>
                  <a:srgbClr val="FDE5CB"/>
                </a:solidFill>
                <a:latin typeface="Times New Roman"/>
                <a:ea typeface="Times New Roman"/>
                <a:cs typeface="Times New Roman"/>
                <a:sym typeface="Times New Roman"/>
              </a:rPr>
              <a:t>Difference and dealing with noise and error reduction:</a:t>
            </a:r>
            <a:endParaRPr sz="2400" i="1">
              <a:solidFill>
                <a:srgbClr val="FDE5CB"/>
              </a:solidFill>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2400"/>
              <a:buNone/>
            </a:pPr>
            <a:endParaRPr sz="2400" i="1">
              <a:solidFill>
                <a:srgbClr val="FDE5CB"/>
              </a:solidFill>
              <a:latin typeface="Times New Roman"/>
              <a:ea typeface="Times New Roman"/>
              <a:cs typeface="Times New Roman"/>
              <a:sym typeface="Times New Roman"/>
            </a:endParaRPr>
          </a:p>
          <a:p>
            <a:pPr marL="0" lvl="0" indent="0" algn="l" rtl="0">
              <a:lnSpc>
                <a:spcPct val="90000"/>
              </a:lnSpc>
              <a:spcBef>
                <a:spcPts val="0"/>
              </a:spcBef>
              <a:spcAft>
                <a:spcPts val="0"/>
              </a:spcAft>
              <a:buClr>
                <a:srgbClr val="FDE5CB"/>
              </a:buClr>
              <a:buSzPts val="2400"/>
              <a:buNone/>
            </a:pPr>
            <a:r>
              <a:rPr lang="en-GB" sz="2400" i="1">
                <a:solidFill>
                  <a:srgbClr val="FDE5CB"/>
                </a:solidFill>
                <a:latin typeface="Times New Roman"/>
                <a:ea typeface="Times New Roman"/>
                <a:cs typeface="Times New Roman"/>
                <a:sym typeface="Times New Roman"/>
              </a:rPr>
              <a:t>Using mean value of the processed image, we got minimum difference in change of vegetation in 6 months.</a:t>
            </a:r>
            <a:endParaRPr sz="2400" i="1">
              <a:solidFill>
                <a:srgbClr val="FDE5CB"/>
              </a:solidFill>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2400"/>
              <a:buNone/>
            </a:pPr>
            <a:endParaRPr sz="2400" i="1">
              <a:solidFill>
                <a:srgbClr val="FDE5CB"/>
              </a:solidFill>
              <a:latin typeface="Times New Roman"/>
              <a:ea typeface="Times New Roman"/>
              <a:cs typeface="Times New Roman"/>
              <a:sym typeface="Times New Roman"/>
            </a:endParaRPr>
          </a:p>
          <a:p>
            <a:pPr marL="0" lvl="0" indent="0" algn="l" rtl="0">
              <a:lnSpc>
                <a:spcPct val="90000"/>
              </a:lnSpc>
              <a:spcBef>
                <a:spcPts val="0"/>
              </a:spcBef>
              <a:spcAft>
                <a:spcPts val="0"/>
              </a:spcAft>
              <a:buClr>
                <a:srgbClr val="FDE5CB"/>
              </a:buClr>
              <a:buSzPts val="2400"/>
              <a:buNone/>
            </a:pPr>
            <a:r>
              <a:rPr lang="en-GB" sz="2400" i="1">
                <a:solidFill>
                  <a:srgbClr val="FDE5CB"/>
                </a:solidFill>
                <a:latin typeface="Times New Roman"/>
                <a:ea typeface="Times New Roman"/>
                <a:cs typeface="Times New Roman"/>
                <a:sym typeface="Times New Roman"/>
              </a:rPr>
              <a:t>Furthur using the mean value of the change, we calculated variance to identify the change in the difference of ndvi.</a:t>
            </a:r>
            <a:endParaRPr sz="2400" i="1">
              <a:solidFill>
                <a:srgbClr val="FDE5CB"/>
              </a:solidFill>
              <a:latin typeface="Times New Roman"/>
              <a:ea typeface="Times New Roman"/>
              <a:cs typeface="Times New Roman"/>
              <a:sym typeface="Times New Roman"/>
            </a:endParaRPr>
          </a:p>
        </p:txBody>
      </p:sp>
      <p:pic>
        <p:nvPicPr>
          <p:cNvPr id="253" name="Google Shape;253;p23"/>
          <p:cNvPicPr preferRelativeResize="0">
            <a:picLocks noGrp="1"/>
          </p:cNvPicPr>
          <p:nvPr>
            <p:ph type="body" idx="1"/>
          </p:nvPr>
        </p:nvPicPr>
        <p:blipFill rotWithShape="1">
          <a:blip r:embed="rId3">
            <a:alphaModFix/>
          </a:blip>
          <a:srcRect/>
          <a:stretch/>
        </p:blipFill>
        <p:spPr>
          <a:xfrm>
            <a:off x="6354445" y="1875790"/>
            <a:ext cx="5189220" cy="3857625"/>
          </a:xfrm>
          <a:prstGeom prst="rect">
            <a:avLst/>
          </a:prstGeom>
          <a:noFill/>
          <a:ln>
            <a:noFill/>
          </a:ln>
        </p:spPr>
      </p:pic>
    </p:spTree>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4"/>
          <p:cNvSpPr txBox="1">
            <a:spLocks noGrp="1"/>
          </p:cNvSpPr>
          <p:nvPr>
            <p:ph type="title"/>
          </p:nvPr>
        </p:nvSpPr>
        <p:spPr>
          <a:xfrm>
            <a:off x="840105" y="170180"/>
            <a:ext cx="10514965" cy="98044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4"/>
              </a:buClr>
              <a:buSzPts val="4400"/>
              <a:buFont typeface="Comic Sans MS"/>
              <a:buNone/>
            </a:pPr>
            <a:r>
              <a:rPr lang="en-GB" sz="4400">
                <a:solidFill>
                  <a:schemeClr val="accent4"/>
                </a:solidFill>
                <a:latin typeface="Comic Sans MS"/>
                <a:ea typeface="Comic Sans MS"/>
                <a:cs typeface="Comic Sans MS"/>
                <a:sym typeface="Comic Sans MS"/>
              </a:rPr>
              <a:t>Technology used for training [CNN]</a:t>
            </a:r>
            <a:endParaRPr sz="4400">
              <a:solidFill>
                <a:schemeClr val="accent4"/>
              </a:solidFill>
              <a:latin typeface="Comic Sans MS"/>
              <a:ea typeface="Comic Sans MS"/>
              <a:cs typeface="Comic Sans MS"/>
              <a:sym typeface="Comic Sans MS"/>
            </a:endParaRPr>
          </a:p>
        </p:txBody>
      </p:sp>
      <p:sp>
        <p:nvSpPr>
          <p:cNvPr id="259" name="Google Shape;259;p24"/>
          <p:cNvSpPr txBox="1">
            <a:spLocks noGrp="1"/>
          </p:cNvSpPr>
          <p:nvPr>
            <p:ph type="body" idx="2"/>
          </p:nvPr>
        </p:nvSpPr>
        <p:spPr>
          <a:xfrm>
            <a:off x="840105" y="1482725"/>
            <a:ext cx="10348595" cy="1422400"/>
          </a:xfrm>
          <a:prstGeom prst="rect">
            <a:avLst/>
          </a:prstGeom>
          <a:solidFill>
            <a:schemeClr val="lt1"/>
          </a:solidFill>
          <a:ln w="12700" cap="flat" cmpd="sng">
            <a:solidFill>
              <a:schemeClr val="accent3"/>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292929"/>
              </a:buClr>
              <a:buSzPts val="2400"/>
              <a:buNone/>
            </a:pPr>
            <a:r>
              <a:rPr lang="en-GB" sz="2400">
                <a:solidFill>
                  <a:srgbClr val="292929"/>
                </a:solidFill>
                <a:highlight>
                  <a:srgbClr val="FFFFFF"/>
                </a:highlight>
                <a:latin typeface="Comic Sans MS"/>
                <a:ea typeface="Comic Sans MS"/>
                <a:cs typeface="Comic Sans MS"/>
                <a:sym typeface="Comic Sans MS"/>
              </a:rPr>
              <a:t>In neural networks, Convolutional neural network (ConvNets or CNNs) is one of the main categories to do images recognition, images classifications. Objects detections, recognition faces etc, are some of the areas where CNNs are widely used.</a:t>
            </a:r>
            <a:endParaRPr sz="2400">
              <a:solidFill>
                <a:srgbClr val="292929"/>
              </a:solidFill>
              <a:highlight>
                <a:srgbClr val="FFFFFF"/>
              </a:highlight>
              <a:latin typeface="Comic Sans MS"/>
              <a:ea typeface="Comic Sans MS"/>
              <a:cs typeface="Comic Sans MS"/>
              <a:sym typeface="Comic Sans MS"/>
            </a:endParaRPr>
          </a:p>
          <a:p>
            <a:pPr marL="0" lvl="0" indent="0" algn="l" rtl="0">
              <a:lnSpc>
                <a:spcPct val="90000"/>
              </a:lnSpc>
              <a:spcBef>
                <a:spcPts val="1000"/>
              </a:spcBef>
              <a:spcAft>
                <a:spcPts val="0"/>
              </a:spcAft>
              <a:buClr>
                <a:schemeClr val="dk1"/>
              </a:buClr>
              <a:buSzPts val="2400"/>
              <a:buNone/>
            </a:pPr>
            <a:endParaRPr sz="2400">
              <a:solidFill>
                <a:srgbClr val="292929"/>
              </a:solidFill>
              <a:highlight>
                <a:srgbClr val="FFFFFF"/>
              </a:highlight>
              <a:latin typeface="Comic Sans MS"/>
              <a:ea typeface="Comic Sans MS"/>
              <a:cs typeface="Comic Sans MS"/>
              <a:sym typeface="Comic Sans MS"/>
            </a:endParaRPr>
          </a:p>
          <a:p>
            <a:pPr marL="0" lvl="0" indent="0" algn="l" rtl="0">
              <a:lnSpc>
                <a:spcPct val="90000"/>
              </a:lnSpc>
              <a:spcBef>
                <a:spcPts val="1000"/>
              </a:spcBef>
              <a:spcAft>
                <a:spcPts val="0"/>
              </a:spcAft>
              <a:buClr>
                <a:schemeClr val="dk1"/>
              </a:buClr>
              <a:buSzPts val="2400"/>
              <a:buNone/>
            </a:pPr>
            <a:endParaRPr sz="2400">
              <a:solidFill>
                <a:srgbClr val="292929"/>
              </a:solidFill>
              <a:highlight>
                <a:srgbClr val="FFFFFF"/>
              </a:highlight>
              <a:latin typeface="Comic Sans MS"/>
              <a:ea typeface="Comic Sans MS"/>
              <a:cs typeface="Comic Sans MS"/>
              <a:sym typeface="Comic Sans MS"/>
            </a:endParaRPr>
          </a:p>
        </p:txBody>
      </p:sp>
      <p:pic>
        <p:nvPicPr>
          <p:cNvPr id="260" name="Google Shape;260;p24"/>
          <p:cNvPicPr preferRelativeResize="0">
            <a:picLocks noGrp="1"/>
          </p:cNvPicPr>
          <p:nvPr>
            <p:ph type="body" idx="1"/>
          </p:nvPr>
        </p:nvPicPr>
        <p:blipFill rotWithShape="1">
          <a:blip r:embed="rId3" cstate="email">
            <a:alphaModFix/>
            <a:extLst>
              <a:ext uri="{28A0092B-C50C-407E-A947-70E740481C1C}">
                <a14:useLocalDpi xmlns:a14="http://schemas.microsoft.com/office/drawing/2010/main"/>
              </a:ext>
            </a:extLst>
          </a:blip>
          <a:srcRect/>
          <a:stretch/>
        </p:blipFill>
        <p:spPr>
          <a:xfrm>
            <a:off x="1144270" y="3259455"/>
            <a:ext cx="9740265" cy="312547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5"/>
          <p:cNvSpPr txBox="1">
            <a:spLocks noGrp="1"/>
          </p:cNvSpPr>
          <p:nvPr>
            <p:ph type="title"/>
          </p:nvPr>
        </p:nvSpPr>
        <p:spPr>
          <a:xfrm>
            <a:off x="747395" y="13779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2"/>
              </a:buClr>
              <a:buSzPts val="4800"/>
              <a:buFont typeface="Comic Sans MS"/>
              <a:buNone/>
            </a:pPr>
            <a:r>
              <a:rPr lang="en-GB" sz="4800">
                <a:solidFill>
                  <a:schemeClr val="lt2"/>
                </a:solidFill>
                <a:latin typeface="Comic Sans MS"/>
                <a:ea typeface="Comic Sans MS"/>
                <a:cs typeface="Comic Sans MS"/>
                <a:sym typeface="Comic Sans MS"/>
              </a:rPr>
              <a:t>Model Training</a:t>
            </a:r>
            <a:endParaRPr sz="4800">
              <a:solidFill>
                <a:schemeClr val="lt2"/>
              </a:solidFill>
              <a:latin typeface="Comic Sans MS"/>
              <a:ea typeface="Comic Sans MS"/>
              <a:cs typeface="Comic Sans MS"/>
              <a:sym typeface="Comic Sans MS"/>
            </a:endParaRPr>
          </a:p>
        </p:txBody>
      </p:sp>
      <p:sp>
        <p:nvSpPr>
          <p:cNvPr id="266" name="Google Shape;266;p25"/>
          <p:cNvSpPr txBox="1">
            <a:spLocks noGrp="1"/>
          </p:cNvSpPr>
          <p:nvPr>
            <p:ph type="body" idx="1"/>
          </p:nvPr>
        </p:nvSpPr>
        <p:spPr>
          <a:xfrm>
            <a:off x="747395" y="1297305"/>
            <a:ext cx="10515600" cy="2491105"/>
          </a:xfrm>
          <a:prstGeom prst="rect">
            <a:avLst/>
          </a:prstGeom>
          <a:solidFill>
            <a:schemeClr val="accent5"/>
          </a:solidFill>
          <a:ln w="19050" cap="flat" cmpd="sng">
            <a:solidFill>
              <a:schemeClr val="lt1"/>
            </a:solidFill>
            <a:prstDash val="solid"/>
            <a:miter lim="800000"/>
            <a:headEnd type="none" w="sm" len="sm"/>
            <a:tailEnd type="none" w="sm" len="sm"/>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FC000"/>
              </a:buClr>
              <a:buSzPts val="2800"/>
              <a:buNone/>
            </a:pPr>
            <a:r>
              <a:rPr lang="en-GB" b="1" i="1">
                <a:solidFill>
                  <a:srgbClr val="FFC000"/>
                </a:solidFill>
                <a:latin typeface="Times New Roman"/>
                <a:ea typeface="Times New Roman"/>
                <a:cs typeface="Times New Roman"/>
                <a:sym typeface="Times New Roman"/>
              </a:rPr>
              <a:t>As we have the required inputs and required outputs, we started model training.</a:t>
            </a:r>
            <a:endParaRPr b="1" i="1">
              <a:solidFill>
                <a:srgbClr val="FFC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2800"/>
              <a:buNone/>
            </a:pPr>
            <a:endParaRPr b="1" i="1">
              <a:solidFill>
                <a:srgbClr val="FFC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rgbClr val="FFC000"/>
              </a:buClr>
              <a:buSzPts val="2800"/>
              <a:buNone/>
            </a:pPr>
            <a:r>
              <a:rPr lang="en-GB" b="1" i="1">
                <a:solidFill>
                  <a:srgbClr val="FFC000"/>
                </a:solidFill>
                <a:latin typeface="Times New Roman"/>
                <a:ea typeface="Times New Roman"/>
                <a:cs typeface="Times New Roman"/>
                <a:sym typeface="Times New Roman"/>
              </a:rPr>
              <a:t>For input: Variance of difference of NDVI image</a:t>
            </a:r>
            <a:endParaRPr b="1" i="1">
              <a:solidFill>
                <a:srgbClr val="FFC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2800"/>
              <a:buNone/>
            </a:pPr>
            <a:endParaRPr b="1" i="1">
              <a:solidFill>
                <a:srgbClr val="FFC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rgbClr val="FFC000"/>
              </a:buClr>
              <a:buSzPts val="2800"/>
              <a:buNone/>
            </a:pPr>
            <a:r>
              <a:rPr lang="en-GB" b="1" i="1">
                <a:solidFill>
                  <a:srgbClr val="FFC000"/>
                </a:solidFill>
                <a:latin typeface="Times New Roman"/>
                <a:ea typeface="Times New Roman"/>
                <a:cs typeface="Times New Roman"/>
                <a:sym typeface="Times New Roman"/>
              </a:rPr>
              <a:t>Output: Area of change in vegetation cover</a:t>
            </a:r>
            <a:endParaRPr b="1" i="1">
              <a:solidFill>
                <a:srgbClr val="FFC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2800"/>
              <a:buNone/>
            </a:pPr>
            <a:endParaRPr b="1" i="1">
              <a:solidFill>
                <a:srgbClr val="FFC000"/>
              </a:solidFill>
              <a:latin typeface="Times New Roman"/>
              <a:ea typeface="Times New Roman"/>
              <a:cs typeface="Times New Roman"/>
              <a:sym typeface="Times New Roman"/>
            </a:endParaRPr>
          </a:p>
        </p:txBody>
      </p:sp>
      <p:pic>
        <p:nvPicPr>
          <p:cNvPr id="267" name="Google Shape;267;p25"/>
          <p:cNvPicPr preferRelativeResize="0">
            <a:picLocks noGrp="1"/>
          </p:cNvPicPr>
          <p:nvPr>
            <p:ph type="body" idx="2"/>
          </p:nvPr>
        </p:nvPicPr>
        <p:blipFill rotWithShape="1">
          <a:blip r:embed="rId3">
            <a:alphaModFix/>
          </a:blip>
          <a:srcRect l="1512" t="52590" r="50000" b="19385"/>
          <a:stretch/>
        </p:blipFill>
        <p:spPr>
          <a:xfrm>
            <a:off x="850265" y="4060190"/>
            <a:ext cx="10309225" cy="2520950"/>
          </a:xfrm>
          <a:prstGeom prst="rect">
            <a:avLst/>
          </a:prstGeom>
          <a:noFill/>
          <a:ln>
            <a:noFill/>
          </a:ln>
        </p:spPr>
      </p:pic>
    </p:spTree>
  </p:cSld>
  <p:clrMapOvr>
    <a:masterClrMapping/>
  </p:clrMapOvr>
  <p:transition>
    <p:push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59BA3"/>
              </a:buClr>
              <a:buSzPts val="4800"/>
              <a:buFont typeface="Comic Sans MS"/>
              <a:buNone/>
            </a:pPr>
            <a:r>
              <a:rPr lang="en-GB" sz="4800">
                <a:solidFill>
                  <a:srgbClr val="E59BA3"/>
                </a:solidFill>
                <a:latin typeface="Comic Sans MS"/>
                <a:ea typeface="Comic Sans MS"/>
                <a:cs typeface="Comic Sans MS"/>
                <a:sym typeface="Comic Sans MS"/>
              </a:rPr>
              <a:t>Model Training</a:t>
            </a:r>
            <a:endParaRPr sz="4800">
              <a:solidFill>
                <a:srgbClr val="E59BA3"/>
              </a:solidFill>
              <a:latin typeface="Comic Sans MS"/>
              <a:ea typeface="Comic Sans MS"/>
              <a:cs typeface="Comic Sans MS"/>
              <a:sym typeface="Comic Sans MS"/>
            </a:endParaRPr>
          </a:p>
        </p:txBody>
      </p:sp>
      <p:sp>
        <p:nvSpPr>
          <p:cNvPr id="273" name="Google Shape;273;p26"/>
          <p:cNvSpPr txBox="1">
            <a:spLocks noGrp="1"/>
          </p:cNvSpPr>
          <p:nvPr>
            <p:ph type="body" idx="1"/>
          </p:nvPr>
        </p:nvSpPr>
        <p:spPr>
          <a:xfrm>
            <a:off x="838200" y="1825625"/>
            <a:ext cx="10515600" cy="4351338"/>
          </a:xfrm>
          <a:prstGeom prst="rect">
            <a:avLst/>
          </a:prstGeom>
          <a:solidFill>
            <a:schemeClr val="dk1"/>
          </a:solid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rgbClr val="00B0F0"/>
              </a:buClr>
              <a:buSzPts val="2800"/>
              <a:buNone/>
            </a:pPr>
            <a:r>
              <a:rPr lang="en-GB" b="1" i="1">
                <a:solidFill>
                  <a:srgbClr val="00B0F0"/>
                </a:solidFill>
                <a:latin typeface="Times New Roman"/>
                <a:ea typeface="Times New Roman"/>
                <a:cs typeface="Times New Roman"/>
                <a:sym typeface="Times New Roman"/>
              </a:rPr>
              <a:t>As there was huge data, around 250k images.</a:t>
            </a:r>
            <a:br>
              <a:rPr lang="en-GB" b="1" i="1">
                <a:solidFill>
                  <a:srgbClr val="00B0F0"/>
                </a:solidFill>
                <a:latin typeface="Times New Roman"/>
                <a:ea typeface="Times New Roman"/>
                <a:cs typeface="Times New Roman"/>
                <a:sym typeface="Times New Roman"/>
              </a:rPr>
            </a:br>
            <a:r>
              <a:rPr lang="en-GB" b="1" i="1">
                <a:solidFill>
                  <a:srgbClr val="00B0F0"/>
                </a:solidFill>
                <a:latin typeface="Times New Roman"/>
                <a:ea typeface="Times New Roman"/>
                <a:cs typeface="Times New Roman"/>
                <a:sym typeface="Times New Roman"/>
              </a:rPr>
              <a:t>Batch execution was done.</a:t>
            </a:r>
            <a:endParaRPr b="1" i="1">
              <a:solidFill>
                <a:srgbClr val="00B0F0"/>
              </a:solidFill>
              <a:latin typeface="Times New Roman"/>
              <a:ea typeface="Times New Roman"/>
              <a:cs typeface="Times New Roman"/>
              <a:sym typeface="Times New Roman"/>
            </a:endParaRPr>
          </a:p>
          <a:p>
            <a:pPr marL="0" lvl="0" indent="0" algn="l" rtl="0">
              <a:lnSpc>
                <a:spcPct val="80000"/>
              </a:lnSpc>
              <a:spcBef>
                <a:spcPts val="0"/>
              </a:spcBef>
              <a:spcAft>
                <a:spcPts val="0"/>
              </a:spcAft>
              <a:buClr>
                <a:srgbClr val="00B0F0"/>
              </a:buClr>
              <a:buSzPts val="2800"/>
              <a:buNone/>
            </a:pPr>
            <a:r>
              <a:rPr lang="en-GB" b="1" i="1">
                <a:solidFill>
                  <a:srgbClr val="00B0F0"/>
                </a:solidFill>
                <a:latin typeface="Times New Roman"/>
                <a:ea typeface="Times New Roman"/>
                <a:cs typeface="Times New Roman"/>
                <a:sym typeface="Times New Roman"/>
              </a:rPr>
              <a:t>We seperated training and testing data.</a:t>
            </a:r>
            <a:endParaRPr b="1" i="1">
              <a:solidFill>
                <a:srgbClr val="00B0F0"/>
              </a:solidFill>
              <a:latin typeface="Times New Roman"/>
              <a:ea typeface="Times New Roman"/>
              <a:cs typeface="Times New Roman"/>
              <a:sym typeface="Times New Roman"/>
            </a:endParaRPr>
          </a:p>
          <a:p>
            <a:pPr marL="0" lvl="0" indent="0" algn="l" rtl="0">
              <a:lnSpc>
                <a:spcPct val="80000"/>
              </a:lnSpc>
              <a:spcBef>
                <a:spcPts val="0"/>
              </a:spcBef>
              <a:spcAft>
                <a:spcPts val="0"/>
              </a:spcAft>
              <a:buClr>
                <a:srgbClr val="00B0F0"/>
              </a:buClr>
              <a:buSzPts val="2800"/>
              <a:buNone/>
            </a:pPr>
            <a:r>
              <a:rPr lang="en-GB" b="1" i="1">
                <a:solidFill>
                  <a:srgbClr val="00B0F0"/>
                </a:solidFill>
                <a:latin typeface="Times New Roman"/>
                <a:ea typeface="Times New Roman"/>
                <a:cs typeface="Times New Roman"/>
                <a:sym typeface="Times New Roman"/>
              </a:rPr>
              <a:t>From training data, we got a batch with 250 images where shifting cultivation was done and 250 without it.</a:t>
            </a:r>
            <a:endParaRPr b="1" i="1">
              <a:solidFill>
                <a:srgbClr val="00B0F0"/>
              </a:solidFill>
              <a:latin typeface="Times New Roman"/>
              <a:ea typeface="Times New Roman"/>
              <a:cs typeface="Times New Roman"/>
              <a:sym typeface="Times New Roman"/>
            </a:endParaRPr>
          </a:p>
          <a:p>
            <a:pPr marL="0" lvl="0" indent="0" algn="l" rtl="0">
              <a:lnSpc>
                <a:spcPct val="80000"/>
              </a:lnSpc>
              <a:spcBef>
                <a:spcPts val="0"/>
              </a:spcBef>
              <a:spcAft>
                <a:spcPts val="0"/>
              </a:spcAft>
              <a:buClr>
                <a:srgbClr val="00B0F0"/>
              </a:buClr>
              <a:buSzPts val="2800"/>
              <a:buNone/>
            </a:pPr>
            <a:r>
              <a:rPr lang="en-GB" b="1" i="1">
                <a:solidFill>
                  <a:srgbClr val="00B0F0"/>
                </a:solidFill>
                <a:latin typeface="Times New Roman"/>
                <a:ea typeface="Times New Roman"/>
                <a:cs typeface="Times New Roman"/>
                <a:sym typeface="Times New Roman"/>
              </a:rPr>
              <a:t>We formed 50 random batches and trained the model over it.</a:t>
            </a:r>
            <a:endParaRPr b="1" i="1">
              <a:solidFill>
                <a:srgbClr val="00B0F0"/>
              </a:solidFill>
              <a:latin typeface="Times New Roman"/>
              <a:ea typeface="Times New Roman"/>
              <a:cs typeface="Times New Roman"/>
              <a:sym typeface="Times New Roman"/>
            </a:endParaRPr>
          </a:p>
          <a:p>
            <a:pPr marL="0" lvl="0" indent="0" algn="l" rtl="0">
              <a:lnSpc>
                <a:spcPct val="80000"/>
              </a:lnSpc>
              <a:spcBef>
                <a:spcPts val="0"/>
              </a:spcBef>
              <a:spcAft>
                <a:spcPts val="0"/>
              </a:spcAft>
              <a:buClr>
                <a:schemeClr val="dk1"/>
              </a:buClr>
              <a:buSzPts val="2800"/>
              <a:buNone/>
            </a:pPr>
            <a:endParaRPr b="1" i="1">
              <a:solidFill>
                <a:srgbClr val="00B0F0"/>
              </a:solidFill>
              <a:latin typeface="Times New Roman"/>
              <a:ea typeface="Times New Roman"/>
              <a:cs typeface="Times New Roman"/>
              <a:sym typeface="Times New Roman"/>
            </a:endParaRPr>
          </a:p>
          <a:p>
            <a:pPr marL="0" lvl="0" indent="0" algn="l" rtl="0">
              <a:lnSpc>
                <a:spcPct val="80000"/>
              </a:lnSpc>
              <a:spcBef>
                <a:spcPts val="0"/>
              </a:spcBef>
              <a:spcAft>
                <a:spcPts val="0"/>
              </a:spcAft>
              <a:buClr>
                <a:srgbClr val="00B0F0"/>
              </a:buClr>
              <a:buSzPts val="2800"/>
              <a:buNone/>
            </a:pPr>
            <a:r>
              <a:rPr lang="en-GB" b="1" i="1">
                <a:solidFill>
                  <a:srgbClr val="00B0F0"/>
                </a:solidFill>
                <a:latin typeface="Times New Roman"/>
                <a:ea typeface="Times New Roman"/>
                <a:cs typeface="Times New Roman"/>
                <a:sym typeface="Times New Roman"/>
              </a:rPr>
              <a:t>Training accuracy: MSE of 9-11</a:t>
            </a:r>
            <a:endParaRPr b="1" i="1">
              <a:solidFill>
                <a:srgbClr val="00B0F0"/>
              </a:solidFill>
              <a:latin typeface="Times New Roman"/>
              <a:ea typeface="Times New Roman"/>
              <a:cs typeface="Times New Roman"/>
              <a:sym typeface="Times New Roman"/>
            </a:endParaRPr>
          </a:p>
          <a:p>
            <a:pPr marL="0" lvl="0" indent="0" algn="l" rtl="0">
              <a:lnSpc>
                <a:spcPct val="80000"/>
              </a:lnSpc>
              <a:spcBef>
                <a:spcPts val="0"/>
              </a:spcBef>
              <a:spcAft>
                <a:spcPts val="0"/>
              </a:spcAft>
              <a:buClr>
                <a:srgbClr val="00B0F0"/>
              </a:buClr>
              <a:buSzPts val="2800"/>
              <a:buNone/>
            </a:pPr>
            <a:r>
              <a:rPr lang="en-GB" b="1" i="1">
                <a:solidFill>
                  <a:srgbClr val="00B0F0"/>
                </a:solidFill>
                <a:latin typeface="Times New Roman"/>
                <a:ea typeface="Times New Roman"/>
                <a:cs typeface="Times New Roman"/>
                <a:sym typeface="Times New Roman"/>
              </a:rPr>
              <a:t>Test set accuracy: MFE of 10-14</a:t>
            </a:r>
            <a:endParaRPr b="1" i="1">
              <a:solidFill>
                <a:srgbClr val="00B0F0"/>
              </a:solidFill>
              <a:latin typeface="Times New Roman"/>
              <a:ea typeface="Times New Roman"/>
              <a:cs typeface="Times New Roman"/>
              <a:sym typeface="Times New Roman"/>
            </a:endParaRPr>
          </a:p>
          <a:p>
            <a:pPr marL="0" lvl="0" indent="0" algn="l" rtl="0">
              <a:lnSpc>
                <a:spcPct val="80000"/>
              </a:lnSpc>
              <a:spcBef>
                <a:spcPts val="0"/>
              </a:spcBef>
              <a:spcAft>
                <a:spcPts val="0"/>
              </a:spcAft>
              <a:buClr>
                <a:schemeClr val="dk1"/>
              </a:buClr>
              <a:buSzPts val="2800"/>
              <a:buNone/>
            </a:pPr>
            <a:endParaRPr b="1" i="1">
              <a:solidFill>
                <a:srgbClr val="00B0F0"/>
              </a:solidFill>
              <a:latin typeface="Times New Roman"/>
              <a:ea typeface="Times New Roman"/>
              <a:cs typeface="Times New Roman"/>
              <a:sym typeface="Times New Roman"/>
            </a:endParaRPr>
          </a:p>
          <a:p>
            <a:pPr marL="0" lvl="0" indent="0" algn="l" rtl="0">
              <a:lnSpc>
                <a:spcPct val="80000"/>
              </a:lnSpc>
              <a:spcBef>
                <a:spcPts val="0"/>
              </a:spcBef>
              <a:spcAft>
                <a:spcPts val="0"/>
              </a:spcAft>
              <a:buClr>
                <a:srgbClr val="92D050"/>
              </a:buClr>
              <a:buSzPts val="2400"/>
              <a:buNone/>
            </a:pPr>
            <a:r>
              <a:rPr lang="en-GB" sz="2400">
                <a:solidFill>
                  <a:srgbClr val="92D050"/>
                </a:solidFill>
              </a:rPr>
              <a:t>Note*: This accuracy is on the first batch, once the accurate data is reported, accuracy can increase.</a:t>
            </a:r>
            <a:endParaRPr sz="2400" b="1" i="1">
              <a:solidFill>
                <a:srgbClr val="92D050"/>
              </a:solidFill>
              <a:latin typeface="Times New Roman"/>
              <a:ea typeface="Times New Roman"/>
              <a:cs typeface="Times New Roman"/>
              <a:sym typeface="Times New Roman"/>
            </a:endParaRPr>
          </a:p>
        </p:txBody>
      </p:sp>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7"/>
          <p:cNvSpPr txBox="1">
            <a:spLocks noGrp="1"/>
          </p:cNvSpPr>
          <p:nvPr>
            <p:ph type="title"/>
          </p:nvPr>
        </p:nvSpPr>
        <p:spPr>
          <a:xfrm>
            <a:off x="838200" y="12319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5400"/>
              <a:buFont typeface="Comic Sans MS"/>
              <a:buNone/>
            </a:pPr>
            <a:r>
              <a:rPr lang="en-GB" sz="5400">
                <a:solidFill>
                  <a:schemeClr val="lt1"/>
                </a:solidFill>
                <a:latin typeface="Comic Sans MS"/>
                <a:ea typeface="Comic Sans MS"/>
                <a:cs typeface="Comic Sans MS"/>
                <a:sym typeface="Comic Sans MS"/>
              </a:rPr>
              <a:t>Mapping and visualization</a:t>
            </a:r>
            <a:endParaRPr sz="5400">
              <a:solidFill>
                <a:schemeClr val="lt1"/>
              </a:solidFill>
              <a:latin typeface="Comic Sans MS"/>
              <a:ea typeface="Comic Sans MS"/>
              <a:cs typeface="Comic Sans MS"/>
              <a:sym typeface="Comic Sans MS"/>
            </a:endParaRPr>
          </a:p>
        </p:txBody>
      </p:sp>
      <p:sp>
        <p:nvSpPr>
          <p:cNvPr id="279" name="Google Shape;279;p27"/>
          <p:cNvSpPr txBox="1">
            <a:spLocks noGrp="1"/>
          </p:cNvSpPr>
          <p:nvPr>
            <p:ph type="body" idx="1"/>
          </p:nvPr>
        </p:nvSpPr>
        <p:spPr>
          <a:xfrm>
            <a:off x="838200" y="1449070"/>
            <a:ext cx="11019790" cy="2658110"/>
          </a:xfrm>
          <a:prstGeom prst="rect">
            <a:avLst/>
          </a:prstGeom>
          <a:noFill/>
          <a:ln>
            <a:noFill/>
          </a:ln>
        </p:spPr>
        <p:txBody>
          <a:bodyPr spcFirstLastPara="1" wrap="square" lIns="91425" tIns="45700" rIns="91425" bIns="45700" anchor="t" anchorCtr="0">
            <a:normAutofit/>
          </a:bodyPr>
          <a:lstStyle/>
          <a:p>
            <a:pPr marL="228600" lvl="0" indent="-228600" algn="l" rtl="0">
              <a:lnSpc>
                <a:spcPct val="70000"/>
              </a:lnSpc>
              <a:spcBef>
                <a:spcPts val="0"/>
              </a:spcBef>
              <a:spcAft>
                <a:spcPts val="0"/>
              </a:spcAft>
              <a:buClr>
                <a:srgbClr val="FFFF00"/>
              </a:buClr>
              <a:buSzPts val="2400"/>
              <a:buFont typeface="Noto Sans Symbols"/>
              <a:buChar char="✔"/>
            </a:pPr>
            <a:r>
              <a:rPr lang="en-GB" sz="2400" i="1">
                <a:solidFill>
                  <a:srgbClr val="FFFF00"/>
                </a:solidFill>
                <a:latin typeface="Times New Roman"/>
                <a:ea typeface="Times New Roman"/>
                <a:cs typeface="Times New Roman"/>
                <a:sym typeface="Times New Roman"/>
              </a:rPr>
              <a:t>Once the model is trained, we could predict it and map it back onto the RGB image from the LANDSAT-7.</a:t>
            </a:r>
            <a:br>
              <a:rPr lang="en-GB" sz="2400" i="1">
                <a:solidFill>
                  <a:srgbClr val="FFFF00"/>
                </a:solidFill>
                <a:latin typeface="Times New Roman"/>
                <a:ea typeface="Times New Roman"/>
                <a:cs typeface="Times New Roman"/>
                <a:sym typeface="Times New Roman"/>
              </a:rPr>
            </a:br>
            <a:br>
              <a:rPr lang="en-GB" sz="2400" i="1">
                <a:solidFill>
                  <a:srgbClr val="FFFF00"/>
                </a:solidFill>
                <a:latin typeface="Times New Roman"/>
                <a:ea typeface="Times New Roman"/>
                <a:cs typeface="Times New Roman"/>
                <a:sym typeface="Times New Roman"/>
              </a:rPr>
            </a:br>
            <a:r>
              <a:rPr lang="en-GB" sz="2400" i="1">
                <a:solidFill>
                  <a:srgbClr val="FFFF00"/>
                </a:solidFill>
                <a:latin typeface="Times New Roman"/>
                <a:ea typeface="Times New Roman"/>
                <a:cs typeface="Times New Roman"/>
                <a:sym typeface="Times New Roman"/>
              </a:rPr>
              <a:t>From our research, the average size of farm in meghalaya is 2100 sq. m.</a:t>
            </a:r>
            <a:endParaRPr sz="2400" i="1">
              <a:solidFill>
                <a:srgbClr val="FFFF00"/>
              </a:solidFill>
              <a:latin typeface="Times New Roman"/>
              <a:ea typeface="Times New Roman"/>
              <a:cs typeface="Times New Roman"/>
              <a:sym typeface="Times New Roman"/>
            </a:endParaRPr>
          </a:p>
          <a:p>
            <a:pPr marL="228600" lvl="0" indent="-76200" algn="l" rtl="0">
              <a:lnSpc>
                <a:spcPct val="70000"/>
              </a:lnSpc>
              <a:spcBef>
                <a:spcPts val="0"/>
              </a:spcBef>
              <a:spcAft>
                <a:spcPts val="0"/>
              </a:spcAft>
              <a:buClr>
                <a:schemeClr val="dk1"/>
              </a:buClr>
              <a:buSzPts val="2400"/>
              <a:buFont typeface="Noto Sans Symbols"/>
              <a:buNone/>
            </a:pPr>
            <a:endParaRPr sz="2400" i="1">
              <a:solidFill>
                <a:srgbClr val="FFFF00"/>
              </a:solidFill>
              <a:latin typeface="Times New Roman"/>
              <a:ea typeface="Times New Roman"/>
              <a:cs typeface="Times New Roman"/>
              <a:sym typeface="Times New Roman"/>
            </a:endParaRPr>
          </a:p>
          <a:p>
            <a:pPr marL="228600" lvl="0" indent="-228600" algn="l" rtl="0">
              <a:lnSpc>
                <a:spcPct val="70000"/>
              </a:lnSpc>
              <a:spcBef>
                <a:spcPts val="0"/>
              </a:spcBef>
              <a:spcAft>
                <a:spcPts val="0"/>
              </a:spcAft>
              <a:buClr>
                <a:srgbClr val="FFFF00"/>
              </a:buClr>
              <a:buSzPts val="2400"/>
              <a:buFont typeface="Noto Sans Symbols"/>
              <a:buChar char="✔"/>
            </a:pPr>
            <a:r>
              <a:rPr lang="en-GB" sz="2400" i="1">
                <a:solidFill>
                  <a:srgbClr val="FFFF00"/>
                </a:solidFill>
                <a:latin typeface="Times New Roman"/>
                <a:ea typeface="Times New Roman"/>
                <a:cs typeface="Times New Roman"/>
                <a:sym typeface="Times New Roman"/>
              </a:rPr>
              <a:t>So when a single farm is shifted, there would be average change of this much area.</a:t>
            </a:r>
            <a:endParaRPr sz="2400" i="1">
              <a:solidFill>
                <a:srgbClr val="FFFF00"/>
              </a:solidFill>
              <a:latin typeface="Times New Roman"/>
              <a:ea typeface="Times New Roman"/>
              <a:cs typeface="Times New Roman"/>
              <a:sym typeface="Times New Roman"/>
            </a:endParaRPr>
          </a:p>
          <a:p>
            <a:pPr marL="228600" lvl="0" indent="-76200" algn="l" rtl="0">
              <a:lnSpc>
                <a:spcPct val="70000"/>
              </a:lnSpc>
              <a:spcBef>
                <a:spcPts val="0"/>
              </a:spcBef>
              <a:spcAft>
                <a:spcPts val="0"/>
              </a:spcAft>
              <a:buClr>
                <a:schemeClr val="dk1"/>
              </a:buClr>
              <a:buSzPts val="2400"/>
              <a:buFont typeface="Noto Sans Symbols"/>
              <a:buNone/>
            </a:pPr>
            <a:endParaRPr sz="2400" i="1">
              <a:solidFill>
                <a:srgbClr val="FFFF00"/>
              </a:solidFill>
              <a:latin typeface="Times New Roman"/>
              <a:ea typeface="Times New Roman"/>
              <a:cs typeface="Times New Roman"/>
              <a:sym typeface="Times New Roman"/>
            </a:endParaRPr>
          </a:p>
          <a:p>
            <a:pPr marL="228600" lvl="0" indent="-228600" algn="l" rtl="0">
              <a:lnSpc>
                <a:spcPct val="70000"/>
              </a:lnSpc>
              <a:spcBef>
                <a:spcPts val="0"/>
              </a:spcBef>
              <a:spcAft>
                <a:spcPts val="0"/>
              </a:spcAft>
              <a:buClr>
                <a:srgbClr val="FFFF00"/>
              </a:buClr>
              <a:buSzPts val="2400"/>
              <a:buFont typeface="Noto Sans Symbols"/>
              <a:buChar char="✔"/>
            </a:pPr>
            <a:r>
              <a:rPr lang="en-GB" sz="2400" i="1">
                <a:solidFill>
                  <a:srgbClr val="FFFF00"/>
                </a:solidFill>
                <a:latin typeface="Times New Roman"/>
                <a:ea typeface="Times New Roman"/>
                <a:cs typeface="Times New Roman"/>
                <a:sym typeface="Times New Roman"/>
              </a:rPr>
              <a:t>From the predicted value of area changed by the CNN model, we could visualize different area.</a:t>
            </a:r>
            <a:endParaRPr sz="2400" i="1">
              <a:solidFill>
                <a:srgbClr val="FFFF00"/>
              </a:solidFill>
              <a:latin typeface="Times New Roman"/>
              <a:ea typeface="Times New Roman"/>
              <a:cs typeface="Times New Roman"/>
              <a:sym typeface="Times New Roman"/>
            </a:endParaRPr>
          </a:p>
        </p:txBody>
      </p:sp>
      <p:pic>
        <p:nvPicPr>
          <p:cNvPr id="280" name="Google Shape;280;p27"/>
          <p:cNvPicPr preferRelativeResize="0">
            <a:picLocks noGrp="1"/>
          </p:cNvPicPr>
          <p:nvPr>
            <p:ph type="body" idx="2"/>
          </p:nvPr>
        </p:nvPicPr>
        <p:blipFill rotWithShape="1">
          <a:blip r:embed="rId3">
            <a:alphaModFix/>
          </a:blip>
          <a:srcRect l="5507" t="63339" r="56162" b="15929"/>
          <a:stretch/>
        </p:blipFill>
        <p:spPr>
          <a:xfrm>
            <a:off x="1485900" y="4107180"/>
            <a:ext cx="9219565" cy="262699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8"/>
          <p:cNvSpPr txBox="1">
            <a:spLocks noGrp="1"/>
          </p:cNvSpPr>
          <p:nvPr>
            <p:ph type="title"/>
          </p:nvPr>
        </p:nvSpPr>
        <p:spPr>
          <a:xfrm>
            <a:off x="838200" y="18351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DE5CB"/>
              </a:buClr>
              <a:buSzPts val="5400"/>
              <a:buFont typeface="Comic Sans MS"/>
              <a:buNone/>
            </a:pPr>
            <a:r>
              <a:rPr lang="en-GB" sz="5400">
                <a:solidFill>
                  <a:srgbClr val="FDE5CB"/>
                </a:solidFill>
                <a:latin typeface="Comic Sans MS"/>
                <a:ea typeface="Comic Sans MS"/>
                <a:cs typeface="Comic Sans MS"/>
                <a:sym typeface="Comic Sans MS"/>
              </a:rPr>
              <a:t>Visualization</a:t>
            </a:r>
            <a:endParaRPr sz="5400">
              <a:solidFill>
                <a:srgbClr val="FDE5CB"/>
              </a:solidFill>
              <a:latin typeface="Comic Sans MS"/>
              <a:ea typeface="Comic Sans MS"/>
              <a:cs typeface="Comic Sans MS"/>
              <a:sym typeface="Comic Sans MS"/>
            </a:endParaRPr>
          </a:p>
        </p:txBody>
      </p:sp>
      <p:pic>
        <p:nvPicPr>
          <p:cNvPr id="286" name="Google Shape;286;p28"/>
          <p:cNvPicPr preferRelativeResize="0">
            <a:picLocks noGrp="1"/>
          </p:cNvPicPr>
          <p:nvPr>
            <p:ph type="body" idx="1"/>
          </p:nvPr>
        </p:nvPicPr>
        <p:blipFill rotWithShape="1">
          <a:blip r:embed="rId3" cstate="email">
            <a:alphaModFix/>
            <a:extLst>
              <a:ext uri="{28A0092B-C50C-407E-A947-70E740481C1C}">
                <a14:useLocalDpi xmlns:a14="http://schemas.microsoft.com/office/drawing/2010/main"/>
              </a:ext>
            </a:extLst>
          </a:blip>
          <a:srcRect l="12588" t="9130" r="12483" b="7179"/>
          <a:stretch/>
        </p:blipFill>
        <p:spPr>
          <a:xfrm>
            <a:off x="838200" y="1691005"/>
            <a:ext cx="5181600" cy="4352290"/>
          </a:xfrm>
          <a:prstGeom prst="rect">
            <a:avLst/>
          </a:prstGeom>
          <a:noFill/>
          <a:ln>
            <a:noFill/>
          </a:ln>
        </p:spPr>
      </p:pic>
      <p:pic>
        <p:nvPicPr>
          <p:cNvPr id="287" name="Google Shape;287;p28"/>
          <p:cNvPicPr preferRelativeResize="0">
            <a:picLocks noGrp="1"/>
          </p:cNvPicPr>
          <p:nvPr>
            <p:ph type="body" idx="2"/>
          </p:nvPr>
        </p:nvPicPr>
        <p:blipFill rotWithShape="1">
          <a:blip r:embed="rId4" cstate="email">
            <a:alphaModFix/>
            <a:extLst>
              <a:ext uri="{28A0092B-C50C-407E-A947-70E740481C1C}">
                <a14:useLocalDpi xmlns:a14="http://schemas.microsoft.com/office/drawing/2010/main"/>
              </a:ext>
            </a:extLst>
          </a:blip>
          <a:srcRect/>
          <a:stretch/>
        </p:blipFill>
        <p:spPr>
          <a:xfrm>
            <a:off x="6580505" y="2135505"/>
            <a:ext cx="5181600" cy="3731895"/>
          </a:xfrm>
          <a:prstGeom prst="rect">
            <a:avLst/>
          </a:prstGeom>
          <a:noFill/>
          <a:ln>
            <a:noFill/>
          </a:ln>
        </p:spPr>
      </p:pic>
      <p:sp>
        <p:nvSpPr>
          <p:cNvPr id="288" name="Google Shape;288;p28"/>
          <p:cNvSpPr txBox="1"/>
          <p:nvPr/>
        </p:nvSpPr>
        <p:spPr>
          <a:xfrm>
            <a:off x="1929020" y="6267890"/>
            <a:ext cx="30000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lt1"/>
              </a:buClr>
              <a:buSzPts val="1800"/>
              <a:buFont typeface="Rockwell"/>
              <a:buNone/>
            </a:pPr>
            <a:r>
              <a:rPr lang="en-GB" sz="1800">
                <a:solidFill>
                  <a:schemeClr val="lt1"/>
                </a:solidFill>
                <a:latin typeface="Rockwell"/>
                <a:ea typeface="Rockwell"/>
                <a:cs typeface="Rockwell"/>
                <a:sym typeface="Rockwell"/>
              </a:rPr>
              <a:t>Mapping of the output</a:t>
            </a:r>
            <a:endParaRPr sz="1800">
              <a:solidFill>
                <a:schemeClr val="lt1"/>
              </a:solidFill>
              <a:latin typeface="Rockwell"/>
              <a:ea typeface="Rockwell"/>
              <a:cs typeface="Rockwell"/>
              <a:sym typeface="Rockwell"/>
            </a:endParaRPr>
          </a:p>
        </p:txBody>
      </p:sp>
      <p:sp>
        <p:nvSpPr>
          <p:cNvPr id="289" name="Google Shape;289;p28"/>
          <p:cNvSpPr txBox="1"/>
          <p:nvPr/>
        </p:nvSpPr>
        <p:spPr>
          <a:xfrm>
            <a:off x="7472200" y="6164385"/>
            <a:ext cx="33987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lt1"/>
              </a:buClr>
              <a:buSzPts val="1600"/>
              <a:buFont typeface="Rockwell"/>
              <a:buNone/>
            </a:pPr>
            <a:r>
              <a:rPr lang="en-GB" sz="1600">
                <a:solidFill>
                  <a:schemeClr val="lt1"/>
                </a:solidFill>
                <a:latin typeface="Rockwell"/>
                <a:ea typeface="Rockwell"/>
                <a:cs typeface="Rockwell"/>
                <a:sym typeface="Rockwell"/>
              </a:rPr>
              <a:t>Curve used for generating image</a:t>
            </a:r>
            <a:endParaRPr sz="1600">
              <a:solidFill>
                <a:schemeClr val="lt1"/>
              </a:solidFill>
              <a:latin typeface="Rockwell"/>
              <a:ea typeface="Rockwell"/>
              <a:cs typeface="Rockwell"/>
              <a:sym typeface="Rockwe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8de67dae8f_1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rgbClr val="FFFFFF"/>
                </a:solidFill>
              </a:rPr>
              <a:t>Using multi-temporal data</a:t>
            </a:r>
            <a:endParaRPr>
              <a:solidFill>
                <a:srgbClr val="FFFFFF"/>
              </a:solidFill>
            </a:endParaRPr>
          </a:p>
        </p:txBody>
      </p:sp>
      <p:sp>
        <p:nvSpPr>
          <p:cNvPr id="296" name="Google Shape;296;g8de67dae8f_1_0"/>
          <p:cNvSpPr txBox="1">
            <a:spLocks noGrp="1"/>
          </p:cNvSpPr>
          <p:nvPr>
            <p:ph type="body" idx="1"/>
          </p:nvPr>
        </p:nvSpPr>
        <p:spPr>
          <a:xfrm>
            <a:off x="838200" y="1825625"/>
            <a:ext cx="5181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GB">
                <a:solidFill>
                  <a:srgbClr val="FFFFFF"/>
                </a:solidFill>
              </a:rPr>
              <a:t>Used the prediction of model from 8 years of data.</a:t>
            </a:r>
            <a:endParaRPr>
              <a:solidFill>
                <a:srgbClr val="FFFFFF"/>
              </a:solidFill>
            </a:endParaRPr>
          </a:p>
          <a:p>
            <a:pPr marL="0" lvl="0" indent="0" algn="l" rtl="0">
              <a:spcBef>
                <a:spcPts val="1000"/>
              </a:spcBef>
              <a:spcAft>
                <a:spcPts val="0"/>
              </a:spcAft>
              <a:buNone/>
            </a:pPr>
            <a:endParaRPr>
              <a:solidFill>
                <a:srgbClr val="FFFFFF"/>
              </a:solidFill>
            </a:endParaRPr>
          </a:p>
          <a:p>
            <a:pPr marL="0" lvl="0" indent="0" algn="l" rtl="0">
              <a:spcBef>
                <a:spcPts val="1000"/>
              </a:spcBef>
              <a:spcAft>
                <a:spcPts val="0"/>
              </a:spcAft>
              <a:buNone/>
            </a:pPr>
            <a:r>
              <a:rPr lang="en-GB">
                <a:solidFill>
                  <a:srgbClr val="FFFFFF"/>
                </a:solidFill>
              </a:rPr>
              <a:t>If there is a yearly periodic pattern of agriculture,</a:t>
            </a:r>
            <a:endParaRPr>
              <a:solidFill>
                <a:srgbClr val="FFFFFF"/>
              </a:solidFill>
            </a:endParaRPr>
          </a:p>
          <a:p>
            <a:pPr marL="0" lvl="0" indent="0" algn="l" rtl="0">
              <a:spcBef>
                <a:spcPts val="1000"/>
              </a:spcBef>
              <a:spcAft>
                <a:spcPts val="0"/>
              </a:spcAft>
              <a:buNone/>
            </a:pPr>
            <a:r>
              <a:rPr lang="en-GB">
                <a:solidFill>
                  <a:srgbClr val="FFFFFF"/>
                </a:solidFill>
              </a:rPr>
              <a:t>variance(change in vegetation)=0</a:t>
            </a:r>
            <a:endParaRPr>
              <a:solidFill>
                <a:srgbClr val="FFFFFF"/>
              </a:solidFill>
            </a:endParaRPr>
          </a:p>
          <a:p>
            <a:pPr marL="0" lvl="0" indent="0" algn="l" rtl="0">
              <a:spcBef>
                <a:spcPts val="1000"/>
              </a:spcBef>
              <a:spcAft>
                <a:spcPts val="0"/>
              </a:spcAft>
              <a:buNone/>
            </a:pPr>
            <a:r>
              <a:rPr lang="en-GB">
                <a:solidFill>
                  <a:srgbClr val="FFFFFF"/>
                </a:solidFill>
              </a:rPr>
              <a:t>Over the 8 years.</a:t>
            </a:r>
            <a:endParaRPr>
              <a:solidFill>
                <a:srgbClr val="FFFFFF"/>
              </a:solidFill>
            </a:endParaRPr>
          </a:p>
          <a:p>
            <a:pPr marL="0" lvl="0" indent="0" algn="l" rtl="0">
              <a:spcBef>
                <a:spcPts val="1000"/>
              </a:spcBef>
              <a:spcAft>
                <a:spcPts val="0"/>
              </a:spcAft>
              <a:buNone/>
            </a:pPr>
            <a:endParaRPr>
              <a:solidFill>
                <a:srgbClr val="FFFFFF"/>
              </a:solidFill>
            </a:endParaRPr>
          </a:p>
          <a:p>
            <a:pPr marL="0" lvl="0" indent="0" algn="l" rtl="0">
              <a:spcBef>
                <a:spcPts val="1000"/>
              </a:spcBef>
              <a:spcAft>
                <a:spcPts val="0"/>
              </a:spcAft>
              <a:buNone/>
            </a:pPr>
            <a:endParaRPr>
              <a:solidFill>
                <a:srgbClr val="FFFFFF"/>
              </a:solidFill>
            </a:endParaRPr>
          </a:p>
        </p:txBody>
      </p:sp>
      <p:pic>
        <p:nvPicPr>
          <p:cNvPr id="297" name="Google Shape;297;g8de67dae8f_1_0"/>
          <p:cNvPicPr preferRelativeResize="0"/>
          <p:nvPr/>
        </p:nvPicPr>
        <p:blipFill rotWithShape="1">
          <a:blip r:embed="rId3" cstate="email">
            <a:alphaModFix/>
            <a:extLst>
              <a:ext uri="{28A0092B-C50C-407E-A947-70E740481C1C}">
                <a14:useLocalDpi xmlns:a14="http://schemas.microsoft.com/office/drawing/2010/main"/>
              </a:ext>
            </a:extLst>
          </a:blip>
          <a:srcRect l="12587" t="9163" r="12707" b="7077"/>
          <a:stretch/>
        </p:blipFill>
        <p:spPr>
          <a:xfrm>
            <a:off x="6403261" y="2207401"/>
            <a:ext cx="5688989" cy="35876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a:spLocks noGrp="1"/>
          </p:cNvSpPr>
          <p:nvPr>
            <p:ph type="title"/>
          </p:nvPr>
        </p:nvSpPr>
        <p:spPr>
          <a:xfrm>
            <a:off x="838200" y="146685"/>
            <a:ext cx="10515600" cy="1325563"/>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63F71B"/>
              </a:buClr>
              <a:buSzPts val="6000"/>
              <a:buFont typeface="Times New Roman"/>
              <a:buNone/>
            </a:pPr>
            <a:r>
              <a:rPr lang="en-GB" sz="6000" i="1">
                <a:solidFill>
                  <a:srgbClr val="63F71B"/>
                </a:solidFill>
                <a:latin typeface="Times New Roman"/>
                <a:ea typeface="Times New Roman"/>
                <a:cs typeface="Times New Roman"/>
                <a:sym typeface="Times New Roman"/>
              </a:rPr>
              <a:t>Registration Details</a:t>
            </a:r>
            <a:endParaRPr sz="6000" i="1">
              <a:solidFill>
                <a:srgbClr val="63F71B"/>
              </a:solidFill>
              <a:latin typeface="Times New Roman"/>
              <a:ea typeface="Times New Roman"/>
              <a:cs typeface="Times New Roman"/>
              <a:sym typeface="Times New Roman"/>
            </a:endParaRPr>
          </a:p>
        </p:txBody>
      </p:sp>
      <p:sp>
        <p:nvSpPr>
          <p:cNvPr id="105" name="Google Shape;105;p3"/>
          <p:cNvSpPr txBox="1">
            <a:spLocks noGrp="1"/>
          </p:cNvSpPr>
          <p:nvPr>
            <p:ph type="body" idx="1"/>
          </p:nvPr>
        </p:nvSpPr>
        <p:spPr>
          <a:xfrm>
            <a:off x="474980" y="1472565"/>
            <a:ext cx="10878820" cy="4972050"/>
          </a:xfrm>
          <a:prstGeom prst="rect">
            <a:avLst/>
          </a:prstGeom>
          <a:solidFill>
            <a:schemeClr val="dk1"/>
          </a:solid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GB" sz="2000">
                <a:solidFill>
                  <a:schemeClr val="lt1"/>
                </a:solidFill>
                <a:latin typeface="Comic Sans MS"/>
                <a:ea typeface="Comic Sans MS"/>
                <a:cs typeface="Comic Sans MS"/>
                <a:sym typeface="Comic Sans MS"/>
              </a:rPr>
              <a:t>Category :</a:t>
            </a:r>
            <a:r>
              <a:rPr lang="en-GB" sz="2000">
                <a:solidFill>
                  <a:srgbClr val="FFC000"/>
                </a:solidFill>
                <a:latin typeface="Comic Sans MS"/>
                <a:ea typeface="Comic Sans MS"/>
                <a:cs typeface="Comic Sans MS"/>
                <a:sym typeface="Comic Sans MS"/>
              </a:rPr>
              <a:t> Software</a:t>
            </a:r>
            <a:endParaRPr sz="2000">
              <a:solidFill>
                <a:srgbClr val="FFC000"/>
              </a:solidFill>
              <a:latin typeface="Comic Sans MS"/>
              <a:ea typeface="Comic Sans MS"/>
              <a:cs typeface="Comic Sans MS"/>
              <a:sym typeface="Comic Sans MS"/>
            </a:endParaRPr>
          </a:p>
          <a:p>
            <a:pPr marL="0" lvl="0" indent="0" algn="l" rtl="0">
              <a:lnSpc>
                <a:spcPct val="100000"/>
              </a:lnSpc>
              <a:spcBef>
                <a:spcPts val="0"/>
              </a:spcBef>
              <a:spcAft>
                <a:spcPts val="0"/>
              </a:spcAft>
              <a:buClr>
                <a:schemeClr val="dk1"/>
              </a:buClr>
              <a:buSzPts val="1100"/>
              <a:buFont typeface="Arial"/>
              <a:buNone/>
            </a:pPr>
            <a:endParaRPr sz="2000">
              <a:solidFill>
                <a:srgbClr val="FFC000"/>
              </a:solidFill>
              <a:latin typeface="Comic Sans MS"/>
              <a:ea typeface="Comic Sans MS"/>
              <a:cs typeface="Comic Sans MS"/>
              <a:sym typeface="Comic Sans MS"/>
            </a:endParaRPr>
          </a:p>
          <a:p>
            <a:pPr marL="0" lvl="0" indent="0" algn="l" rtl="0">
              <a:lnSpc>
                <a:spcPct val="100000"/>
              </a:lnSpc>
              <a:spcBef>
                <a:spcPts val="0"/>
              </a:spcBef>
              <a:spcAft>
                <a:spcPts val="0"/>
              </a:spcAft>
              <a:buClr>
                <a:schemeClr val="dk1"/>
              </a:buClr>
              <a:buSzPts val="1100"/>
              <a:buFont typeface="Arial"/>
              <a:buNone/>
            </a:pPr>
            <a:r>
              <a:rPr lang="en-GB" sz="2000">
                <a:solidFill>
                  <a:schemeClr val="lt1"/>
                </a:solidFill>
                <a:latin typeface="Comic Sans MS"/>
                <a:ea typeface="Comic Sans MS"/>
                <a:cs typeface="Comic Sans MS"/>
                <a:sym typeface="Comic Sans MS"/>
              </a:rPr>
              <a:t>Problem Statement Title : </a:t>
            </a:r>
            <a:r>
              <a:rPr lang="en-GB" sz="2000">
                <a:solidFill>
                  <a:srgbClr val="FFC000"/>
                </a:solidFill>
                <a:latin typeface="Comic Sans MS"/>
                <a:ea typeface="Comic Sans MS"/>
                <a:cs typeface="Comic Sans MS"/>
                <a:sym typeface="Comic Sans MS"/>
              </a:rPr>
              <a:t>Identify shifting cultivation location in dense temporal stacks</a:t>
            </a:r>
            <a:endParaRPr sz="2000">
              <a:solidFill>
                <a:srgbClr val="FFC000"/>
              </a:solidFill>
              <a:latin typeface="Comic Sans MS"/>
              <a:ea typeface="Comic Sans MS"/>
              <a:cs typeface="Comic Sans MS"/>
              <a:sym typeface="Comic Sans MS"/>
            </a:endParaRPr>
          </a:p>
          <a:p>
            <a:pPr marL="0" lvl="0" indent="0" algn="l" rtl="0">
              <a:lnSpc>
                <a:spcPct val="100000"/>
              </a:lnSpc>
              <a:spcBef>
                <a:spcPts val="0"/>
              </a:spcBef>
              <a:spcAft>
                <a:spcPts val="0"/>
              </a:spcAft>
              <a:buClr>
                <a:schemeClr val="dk1"/>
              </a:buClr>
              <a:buSzPts val="1100"/>
              <a:buFont typeface="Arial"/>
              <a:buNone/>
            </a:pPr>
            <a:endParaRPr sz="2000">
              <a:solidFill>
                <a:srgbClr val="FFC000"/>
              </a:solidFill>
              <a:latin typeface="Comic Sans MS"/>
              <a:ea typeface="Comic Sans MS"/>
              <a:cs typeface="Comic Sans MS"/>
              <a:sym typeface="Comic Sans MS"/>
            </a:endParaRPr>
          </a:p>
          <a:p>
            <a:pPr marL="0" lvl="0" indent="0" algn="l" rtl="0">
              <a:lnSpc>
                <a:spcPct val="100000"/>
              </a:lnSpc>
              <a:spcBef>
                <a:spcPts val="0"/>
              </a:spcBef>
              <a:spcAft>
                <a:spcPts val="0"/>
              </a:spcAft>
              <a:buClr>
                <a:schemeClr val="dk1"/>
              </a:buClr>
              <a:buSzPts val="1100"/>
              <a:buFont typeface="Arial"/>
              <a:buNone/>
            </a:pPr>
            <a:r>
              <a:rPr lang="en-GB" sz="2000">
                <a:solidFill>
                  <a:schemeClr val="lt1"/>
                </a:solidFill>
                <a:latin typeface="Comic Sans MS"/>
                <a:ea typeface="Comic Sans MS"/>
                <a:cs typeface="Comic Sans MS"/>
                <a:sym typeface="Comic Sans MS"/>
              </a:rPr>
              <a:t>Problem Code :</a:t>
            </a:r>
            <a:r>
              <a:rPr lang="en-GB" sz="2000">
                <a:solidFill>
                  <a:srgbClr val="FFC000"/>
                </a:solidFill>
                <a:latin typeface="Comic Sans MS"/>
                <a:ea typeface="Comic Sans MS"/>
                <a:cs typeface="Comic Sans MS"/>
                <a:sym typeface="Comic Sans MS"/>
              </a:rPr>
              <a:t> NM395</a:t>
            </a:r>
            <a:endParaRPr sz="2000">
              <a:solidFill>
                <a:srgbClr val="FFC000"/>
              </a:solidFill>
              <a:latin typeface="Comic Sans MS"/>
              <a:ea typeface="Comic Sans MS"/>
              <a:cs typeface="Comic Sans MS"/>
              <a:sym typeface="Comic Sans MS"/>
            </a:endParaRPr>
          </a:p>
          <a:p>
            <a:pPr marL="0" lvl="0" indent="0" algn="l" rtl="0">
              <a:lnSpc>
                <a:spcPct val="100000"/>
              </a:lnSpc>
              <a:spcBef>
                <a:spcPts val="0"/>
              </a:spcBef>
              <a:spcAft>
                <a:spcPts val="0"/>
              </a:spcAft>
              <a:buClr>
                <a:schemeClr val="dk1"/>
              </a:buClr>
              <a:buSzPts val="1100"/>
              <a:buFont typeface="Arial"/>
              <a:buNone/>
            </a:pPr>
            <a:endParaRPr sz="2000">
              <a:solidFill>
                <a:srgbClr val="FFC000"/>
              </a:solidFill>
              <a:latin typeface="Comic Sans MS"/>
              <a:ea typeface="Comic Sans MS"/>
              <a:cs typeface="Comic Sans MS"/>
              <a:sym typeface="Comic Sans MS"/>
            </a:endParaRPr>
          </a:p>
          <a:p>
            <a:pPr marL="0" lvl="0" indent="0" algn="l" rtl="0">
              <a:lnSpc>
                <a:spcPct val="75000"/>
              </a:lnSpc>
              <a:spcBef>
                <a:spcPts val="915"/>
              </a:spcBef>
              <a:spcAft>
                <a:spcPts val="0"/>
              </a:spcAft>
              <a:buClr>
                <a:schemeClr val="dk1"/>
              </a:buClr>
              <a:buSzPts val="1100"/>
              <a:buFont typeface="Arial"/>
              <a:buNone/>
            </a:pPr>
            <a:r>
              <a:rPr lang="en-GB" sz="2000">
                <a:solidFill>
                  <a:schemeClr val="lt1"/>
                </a:solidFill>
                <a:latin typeface="Comic Sans MS"/>
                <a:ea typeface="Comic Sans MS"/>
                <a:cs typeface="Comic Sans MS"/>
                <a:sym typeface="Comic Sans MS"/>
              </a:rPr>
              <a:t>Mentor : </a:t>
            </a:r>
            <a:r>
              <a:rPr lang="en-GB" sz="2000">
                <a:solidFill>
                  <a:srgbClr val="FFC000"/>
                </a:solidFill>
                <a:latin typeface="Comic Sans MS"/>
                <a:ea typeface="Comic Sans MS"/>
                <a:cs typeface="Comic Sans MS"/>
                <a:sym typeface="Comic Sans MS"/>
              </a:rPr>
              <a:t>Prof. Sejal Thakkar</a:t>
            </a:r>
            <a:endParaRPr sz="2000">
              <a:solidFill>
                <a:srgbClr val="FFC000"/>
              </a:solidFill>
              <a:latin typeface="Comic Sans MS"/>
              <a:ea typeface="Comic Sans MS"/>
              <a:cs typeface="Comic Sans MS"/>
              <a:sym typeface="Comic Sans MS"/>
            </a:endParaRPr>
          </a:p>
          <a:p>
            <a:pPr marL="0" lvl="0" indent="0" algn="l" rtl="0">
              <a:lnSpc>
                <a:spcPct val="75000"/>
              </a:lnSpc>
              <a:spcBef>
                <a:spcPts val="915"/>
              </a:spcBef>
              <a:spcAft>
                <a:spcPts val="0"/>
              </a:spcAft>
              <a:buClr>
                <a:schemeClr val="dk1"/>
              </a:buClr>
              <a:buSzPts val="1100"/>
              <a:buFont typeface="Arial"/>
              <a:buNone/>
            </a:pPr>
            <a:endParaRPr sz="2000">
              <a:solidFill>
                <a:srgbClr val="FFC000"/>
              </a:solidFill>
              <a:latin typeface="Comic Sans MS"/>
              <a:ea typeface="Comic Sans MS"/>
              <a:cs typeface="Comic Sans MS"/>
              <a:sym typeface="Comic Sans MS"/>
            </a:endParaRPr>
          </a:p>
          <a:p>
            <a:pPr marL="0" lvl="0" indent="0" algn="l" rtl="0">
              <a:lnSpc>
                <a:spcPct val="75000"/>
              </a:lnSpc>
              <a:spcBef>
                <a:spcPts val="915"/>
              </a:spcBef>
              <a:spcAft>
                <a:spcPts val="0"/>
              </a:spcAft>
              <a:buClr>
                <a:schemeClr val="dk1"/>
              </a:buClr>
              <a:buSzPts val="1100"/>
              <a:buFont typeface="Arial"/>
              <a:buNone/>
            </a:pPr>
            <a:r>
              <a:rPr lang="en-GB" sz="2000">
                <a:solidFill>
                  <a:schemeClr val="lt1"/>
                </a:solidFill>
                <a:latin typeface="Comic Sans MS"/>
                <a:ea typeface="Comic Sans MS"/>
                <a:cs typeface="Comic Sans MS"/>
                <a:sym typeface="Comic Sans MS"/>
              </a:rPr>
              <a:t>Team Members : </a:t>
            </a:r>
            <a:r>
              <a:rPr lang="en-GB" sz="2000">
                <a:solidFill>
                  <a:srgbClr val="FFC000"/>
                </a:solidFill>
                <a:latin typeface="Comic Sans MS"/>
                <a:ea typeface="Comic Sans MS"/>
                <a:cs typeface="Comic Sans MS"/>
                <a:sym typeface="Comic Sans MS"/>
              </a:rPr>
              <a:t>Ved Suthar (Team Leader)</a:t>
            </a:r>
            <a:endParaRPr sz="2000">
              <a:solidFill>
                <a:srgbClr val="FFC000"/>
              </a:solidFill>
              <a:latin typeface="Comic Sans MS"/>
              <a:ea typeface="Comic Sans MS"/>
              <a:cs typeface="Comic Sans MS"/>
              <a:sym typeface="Comic Sans MS"/>
            </a:endParaRPr>
          </a:p>
          <a:p>
            <a:pPr marL="0" lvl="0" indent="0" algn="l" rtl="0">
              <a:lnSpc>
                <a:spcPct val="75000"/>
              </a:lnSpc>
              <a:spcBef>
                <a:spcPts val="915"/>
              </a:spcBef>
              <a:spcAft>
                <a:spcPts val="0"/>
              </a:spcAft>
              <a:buClr>
                <a:schemeClr val="dk1"/>
              </a:buClr>
              <a:buSzPts val="1100"/>
              <a:buFont typeface="Arial"/>
              <a:buNone/>
            </a:pPr>
            <a:r>
              <a:rPr lang="en-GB" sz="2000">
                <a:solidFill>
                  <a:srgbClr val="FFC000"/>
                </a:solidFill>
                <a:latin typeface="Comic Sans MS"/>
                <a:ea typeface="Comic Sans MS"/>
                <a:cs typeface="Comic Sans MS"/>
                <a:sym typeface="Comic Sans MS"/>
              </a:rPr>
              <a:t>                           Parth Desai</a:t>
            </a:r>
            <a:endParaRPr sz="2000">
              <a:solidFill>
                <a:srgbClr val="FFC000"/>
              </a:solidFill>
              <a:latin typeface="Comic Sans MS"/>
              <a:ea typeface="Comic Sans MS"/>
              <a:cs typeface="Comic Sans MS"/>
              <a:sym typeface="Comic Sans MS"/>
            </a:endParaRPr>
          </a:p>
          <a:p>
            <a:pPr marL="0" lvl="0" indent="0" algn="l" rtl="0">
              <a:lnSpc>
                <a:spcPct val="75000"/>
              </a:lnSpc>
              <a:spcBef>
                <a:spcPts val="915"/>
              </a:spcBef>
              <a:spcAft>
                <a:spcPts val="0"/>
              </a:spcAft>
              <a:buClr>
                <a:schemeClr val="dk1"/>
              </a:buClr>
              <a:buSzPts val="1100"/>
              <a:buFont typeface="Arial"/>
              <a:buNone/>
            </a:pPr>
            <a:r>
              <a:rPr lang="en-GB" sz="2000">
                <a:solidFill>
                  <a:srgbClr val="FFC000"/>
                </a:solidFill>
                <a:latin typeface="Comic Sans MS"/>
                <a:ea typeface="Comic Sans MS"/>
                <a:cs typeface="Comic Sans MS"/>
                <a:sym typeface="Comic Sans MS"/>
              </a:rPr>
              <a:t>                           Jency Patel</a:t>
            </a:r>
            <a:endParaRPr sz="2000">
              <a:solidFill>
                <a:srgbClr val="FFC000"/>
              </a:solidFill>
              <a:latin typeface="Comic Sans MS"/>
              <a:ea typeface="Comic Sans MS"/>
              <a:cs typeface="Comic Sans MS"/>
              <a:sym typeface="Comic Sans MS"/>
            </a:endParaRPr>
          </a:p>
          <a:p>
            <a:pPr marL="0" lvl="0" indent="0" algn="l" rtl="0">
              <a:lnSpc>
                <a:spcPct val="75000"/>
              </a:lnSpc>
              <a:spcBef>
                <a:spcPts val="915"/>
              </a:spcBef>
              <a:spcAft>
                <a:spcPts val="0"/>
              </a:spcAft>
              <a:buClr>
                <a:schemeClr val="dk1"/>
              </a:buClr>
              <a:buSzPts val="1100"/>
              <a:buFont typeface="Arial"/>
              <a:buNone/>
            </a:pPr>
            <a:r>
              <a:rPr lang="en-GB" sz="2000">
                <a:solidFill>
                  <a:srgbClr val="FFC000"/>
                </a:solidFill>
                <a:latin typeface="Comic Sans MS"/>
                <a:ea typeface="Comic Sans MS"/>
                <a:cs typeface="Comic Sans MS"/>
                <a:sym typeface="Comic Sans MS"/>
              </a:rPr>
              <a:t>                           Vrushanki Patel</a:t>
            </a:r>
            <a:endParaRPr sz="2000">
              <a:solidFill>
                <a:srgbClr val="FFC000"/>
              </a:solidFill>
              <a:latin typeface="Comic Sans MS"/>
              <a:ea typeface="Comic Sans MS"/>
              <a:cs typeface="Comic Sans MS"/>
              <a:sym typeface="Comic Sans MS"/>
            </a:endParaRPr>
          </a:p>
          <a:p>
            <a:pPr marL="0" lvl="0" indent="0" algn="l" rtl="0">
              <a:lnSpc>
                <a:spcPct val="75000"/>
              </a:lnSpc>
              <a:spcBef>
                <a:spcPts val="915"/>
              </a:spcBef>
              <a:spcAft>
                <a:spcPts val="0"/>
              </a:spcAft>
              <a:buClr>
                <a:schemeClr val="dk1"/>
              </a:buClr>
              <a:buSzPts val="1100"/>
              <a:buFont typeface="Arial"/>
              <a:buNone/>
            </a:pPr>
            <a:r>
              <a:rPr lang="en-GB" sz="2000">
                <a:solidFill>
                  <a:srgbClr val="FFC000"/>
                </a:solidFill>
                <a:latin typeface="Comic Sans MS"/>
                <a:ea typeface="Comic Sans MS"/>
                <a:cs typeface="Comic Sans MS"/>
                <a:sym typeface="Comic Sans MS"/>
              </a:rPr>
              <a:t>                           Dhanvi Acharya</a:t>
            </a:r>
            <a:endParaRPr sz="2000">
              <a:solidFill>
                <a:srgbClr val="FFC000"/>
              </a:solidFill>
              <a:latin typeface="Comic Sans MS"/>
              <a:ea typeface="Comic Sans MS"/>
              <a:cs typeface="Comic Sans MS"/>
              <a:sym typeface="Comic Sans MS"/>
            </a:endParaRPr>
          </a:p>
          <a:p>
            <a:pPr marL="0" lvl="0" indent="0" algn="l" rtl="0">
              <a:lnSpc>
                <a:spcPct val="75000"/>
              </a:lnSpc>
              <a:spcBef>
                <a:spcPts val="915"/>
              </a:spcBef>
              <a:spcAft>
                <a:spcPts val="0"/>
              </a:spcAft>
              <a:buClr>
                <a:schemeClr val="dk1"/>
              </a:buClr>
              <a:buSzPts val="1100"/>
              <a:buFont typeface="Arial"/>
              <a:buNone/>
            </a:pPr>
            <a:r>
              <a:rPr lang="en-GB" sz="2000">
                <a:solidFill>
                  <a:srgbClr val="FFC000"/>
                </a:solidFill>
                <a:latin typeface="Comic Sans MS"/>
                <a:ea typeface="Comic Sans MS"/>
                <a:cs typeface="Comic Sans MS"/>
                <a:sym typeface="Comic Sans MS"/>
              </a:rPr>
              <a:t>                           Ayushi Pujara</a:t>
            </a:r>
            <a:endParaRPr sz="2000">
              <a:solidFill>
                <a:srgbClr val="FFC000"/>
              </a:solidFill>
              <a:latin typeface="Comic Sans MS"/>
              <a:ea typeface="Comic Sans MS"/>
              <a:cs typeface="Comic Sans MS"/>
              <a:sym typeface="Comic Sans MS"/>
            </a:endParaRPr>
          </a:p>
          <a:p>
            <a:pPr marL="0" lvl="0" indent="0" algn="l" rtl="0">
              <a:lnSpc>
                <a:spcPct val="100000"/>
              </a:lnSpc>
              <a:spcBef>
                <a:spcPts val="0"/>
              </a:spcBef>
              <a:spcAft>
                <a:spcPts val="0"/>
              </a:spcAft>
              <a:buClr>
                <a:schemeClr val="dk1"/>
              </a:buClr>
              <a:buSzPts val="1100"/>
              <a:buFont typeface="Arial"/>
              <a:buNone/>
            </a:pPr>
            <a:endParaRPr sz="2000">
              <a:solidFill>
                <a:srgbClr val="FFC000"/>
              </a:solidFill>
              <a:latin typeface="Comic Sans MS"/>
              <a:ea typeface="Comic Sans MS"/>
              <a:cs typeface="Comic Sans MS"/>
              <a:sym typeface="Comic Sans MS"/>
            </a:endParaRPr>
          </a:p>
          <a:p>
            <a:pPr marL="0" lvl="0" indent="0" algn="l" rtl="0">
              <a:lnSpc>
                <a:spcPct val="100000"/>
              </a:lnSpc>
              <a:spcBef>
                <a:spcPts val="0"/>
              </a:spcBef>
              <a:spcAft>
                <a:spcPts val="0"/>
              </a:spcAft>
              <a:buClr>
                <a:schemeClr val="dk1"/>
              </a:buClr>
              <a:buSzPts val="1100"/>
              <a:buFont typeface="Arial"/>
              <a:buNone/>
            </a:pPr>
            <a:r>
              <a:rPr lang="en-GB" sz="2000">
                <a:solidFill>
                  <a:schemeClr val="lt1"/>
                </a:solidFill>
                <a:latin typeface="Comic Sans MS"/>
                <a:ea typeface="Comic Sans MS"/>
                <a:cs typeface="Comic Sans MS"/>
                <a:sym typeface="Comic Sans MS"/>
              </a:rPr>
              <a:t>College Name &amp; Code :</a:t>
            </a:r>
            <a:r>
              <a:rPr lang="en-GB" sz="2000">
                <a:solidFill>
                  <a:srgbClr val="FFC000"/>
                </a:solidFill>
                <a:latin typeface="Comic Sans MS"/>
                <a:ea typeface="Comic Sans MS"/>
                <a:cs typeface="Comic Sans MS"/>
                <a:sym typeface="Comic Sans MS"/>
              </a:rPr>
              <a:t> IITE – Indus University</a:t>
            </a:r>
            <a:endParaRPr sz="2000">
              <a:solidFill>
                <a:srgbClr val="FFC000"/>
              </a:solidFill>
              <a:latin typeface="Comic Sans MS"/>
              <a:ea typeface="Comic Sans MS"/>
              <a:cs typeface="Comic Sans MS"/>
              <a:sym typeface="Comic Sans MS"/>
            </a:endParaRPr>
          </a:p>
          <a:p>
            <a:pPr marL="0" lvl="0" indent="0" algn="l" rtl="0">
              <a:lnSpc>
                <a:spcPct val="90000"/>
              </a:lnSpc>
              <a:spcBef>
                <a:spcPts val="1000"/>
              </a:spcBef>
              <a:spcAft>
                <a:spcPts val="0"/>
              </a:spcAft>
              <a:buClr>
                <a:schemeClr val="dk1"/>
              </a:buClr>
              <a:buSzPts val="2000"/>
              <a:buNone/>
            </a:pPr>
            <a:endParaRPr sz="2000">
              <a:solidFill>
                <a:srgbClr val="FFC000"/>
              </a:solidFill>
              <a:latin typeface="Comic Sans MS"/>
              <a:ea typeface="Comic Sans MS"/>
              <a:cs typeface="Comic Sans MS"/>
              <a:sym typeface="Comic Sans MS"/>
            </a:endParaRPr>
          </a:p>
        </p:txBody>
      </p:sp>
      <p:pic>
        <p:nvPicPr>
          <p:cNvPr id="106" name="Google Shape;106;p3" descr="unnamed"/>
          <p:cNvPicPr preferRelativeResize="0">
            <a:picLocks noGrp="1"/>
          </p:cNvPicPr>
          <p:nvPr>
            <p:ph type="body" idx="2"/>
          </p:nvPr>
        </p:nvPicPr>
        <p:blipFill rotWithShape="1">
          <a:blip r:embed="rId3" cstate="email">
            <a:alphaModFix/>
            <a:extLst>
              <a:ext uri="{28A0092B-C50C-407E-A947-70E740481C1C}">
                <a14:useLocalDpi xmlns:a14="http://schemas.microsoft.com/office/drawing/2010/main"/>
              </a:ext>
            </a:extLst>
          </a:blip>
          <a:srcRect/>
          <a:stretch/>
        </p:blipFill>
        <p:spPr>
          <a:xfrm>
            <a:off x="6448425" y="2887345"/>
            <a:ext cx="4503420" cy="3557270"/>
          </a:xfrm>
          <a:prstGeom prst="rect">
            <a:avLst/>
          </a:prstGeom>
          <a:noFill/>
          <a:ln>
            <a:noFill/>
          </a:ln>
        </p:spPr>
      </p:pic>
      <p:pic>
        <p:nvPicPr>
          <p:cNvPr id="107" name="Google Shape;107;p3" descr="download"/>
          <p:cNvPicPr preferRelativeResize="0"/>
          <p:nvPr/>
        </p:nvPicPr>
        <p:blipFill rotWithShape="1">
          <a:blip r:embed="rId4">
            <a:alphaModFix/>
          </a:blip>
          <a:srcRect/>
          <a:stretch/>
        </p:blipFill>
        <p:spPr>
          <a:xfrm>
            <a:off x="245745" y="146685"/>
            <a:ext cx="1992630" cy="1028700"/>
          </a:xfrm>
          <a:prstGeom prst="rect">
            <a:avLst/>
          </a:prstGeom>
          <a:noFill/>
          <a:ln>
            <a:noFill/>
          </a:ln>
        </p:spPr>
      </p:pic>
    </p:spTree>
  </p:cSld>
  <p:clrMapOvr>
    <a:masterClrMapping/>
  </p:clrMapOvr>
  <p:transition>
    <p:push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8de67dae8f_1_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rgbClr val="FFFFFF"/>
                </a:solidFill>
              </a:rPr>
              <a:t>Cont.</a:t>
            </a:r>
            <a:endParaRPr>
              <a:solidFill>
                <a:srgbClr val="FFFFFF"/>
              </a:solidFill>
            </a:endParaRPr>
          </a:p>
        </p:txBody>
      </p:sp>
      <p:pic>
        <p:nvPicPr>
          <p:cNvPr id="304" name="Google Shape;304;g8de67dae8f_1_8"/>
          <p:cNvPicPr preferRelativeResize="0"/>
          <p:nvPr/>
        </p:nvPicPr>
        <p:blipFill rotWithShape="1">
          <a:blip r:embed="rId3" cstate="email">
            <a:alphaModFix/>
            <a:extLst>
              <a:ext uri="{28A0092B-C50C-407E-A947-70E740481C1C}">
                <a14:useLocalDpi xmlns:a14="http://schemas.microsoft.com/office/drawing/2010/main"/>
              </a:ext>
            </a:extLst>
          </a:blip>
          <a:srcRect l="23361" t="23544" r="19381" b="31786"/>
          <a:stretch/>
        </p:blipFill>
        <p:spPr>
          <a:xfrm>
            <a:off x="1562175" y="1690825"/>
            <a:ext cx="4949352" cy="2171926"/>
          </a:xfrm>
          <a:prstGeom prst="rect">
            <a:avLst/>
          </a:prstGeom>
          <a:noFill/>
          <a:ln>
            <a:noFill/>
          </a:ln>
        </p:spPr>
      </p:pic>
      <p:pic>
        <p:nvPicPr>
          <p:cNvPr id="305" name="Google Shape;305;g8de67dae8f_1_8"/>
          <p:cNvPicPr preferRelativeResize="0"/>
          <p:nvPr/>
        </p:nvPicPr>
        <p:blipFill rotWithShape="1">
          <a:blip r:embed="rId4" cstate="email">
            <a:alphaModFix/>
            <a:extLst>
              <a:ext uri="{28A0092B-C50C-407E-A947-70E740481C1C}">
                <a14:useLocalDpi xmlns:a14="http://schemas.microsoft.com/office/drawing/2010/main"/>
              </a:ext>
            </a:extLst>
          </a:blip>
          <a:srcRect l="21527" t="16611" r="43297" b="20081"/>
          <a:stretch/>
        </p:blipFill>
        <p:spPr>
          <a:xfrm>
            <a:off x="4365925" y="4291550"/>
            <a:ext cx="2145600" cy="2171926"/>
          </a:xfrm>
          <a:prstGeom prst="rect">
            <a:avLst/>
          </a:prstGeom>
          <a:noFill/>
          <a:ln>
            <a:noFill/>
          </a:ln>
        </p:spPr>
      </p:pic>
      <p:pic>
        <p:nvPicPr>
          <p:cNvPr id="306" name="Google Shape;306;g8de67dae8f_1_8"/>
          <p:cNvPicPr preferRelativeResize="0"/>
          <p:nvPr/>
        </p:nvPicPr>
        <p:blipFill rotWithShape="1">
          <a:blip r:embed="rId5" cstate="email">
            <a:alphaModFix/>
            <a:extLst>
              <a:ext uri="{28A0092B-C50C-407E-A947-70E740481C1C}">
                <a14:useLocalDpi xmlns:a14="http://schemas.microsoft.com/office/drawing/2010/main"/>
              </a:ext>
            </a:extLst>
          </a:blip>
          <a:srcRect l="8095" t="10276" r="43192" b="8993"/>
          <a:stretch/>
        </p:blipFill>
        <p:spPr>
          <a:xfrm>
            <a:off x="1562175" y="4291550"/>
            <a:ext cx="2329877" cy="2171926"/>
          </a:xfrm>
          <a:prstGeom prst="rect">
            <a:avLst/>
          </a:prstGeom>
          <a:noFill/>
          <a:ln>
            <a:noFill/>
          </a:ln>
        </p:spPr>
      </p:pic>
      <p:pic>
        <p:nvPicPr>
          <p:cNvPr id="307" name="Google Shape;307;g8de67dae8f_1_8"/>
          <p:cNvPicPr preferRelativeResize="0"/>
          <p:nvPr/>
        </p:nvPicPr>
        <p:blipFill rotWithShape="1">
          <a:blip r:embed="rId6" cstate="email">
            <a:alphaModFix/>
            <a:extLst>
              <a:ext uri="{28A0092B-C50C-407E-A947-70E740481C1C}">
                <a14:useLocalDpi xmlns:a14="http://schemas.microsoft.com/office/drawing/2010/main"/>
              </a:ext>
            </a:extLst>
          </a:blip>
          <a:srcRect l="2141" t="20449" r="54518" b="7721"/>
          <a:stretch/>
        </p:blipFill>
        <p:spPr>
          <a:xfrm>
            <a:off x="7559900" y="1690825"/>
            <a:ext cx="2329877" cy="2171926"/>
          </a:xfrm>
          <a:prstGeom prst="rect">
            <a:avLst/>
          </a:prstGeom>
          <a:noFill/>
          <a:ln>
            <a:noFill/>
          </a:ln>
        </p:spPr>
      </p:pic>
      <p:pic>
        <p:nvPicPr>
          <p:cNvPr id="308" name="Google Shape;308;g8de67dae8f_1_8"/>
          <p:cNvPicPr preferRelativeResize="0"/>
          <p:nvPr/>
        </p:nvPicPr>
        <p:blipFill rotWithShape="1">
          <a:blip r:embed="rId7" cstate="email">
            <a:alphaModFix/>
            <a:extLst>
              <a:ext uri="{28A0092B-C50C-407E-A947-70E740481C1C}">
                <a14:useLocalDpi xmlns:a14="http://schemas.microsoft.com/office/drawing/2010/main"/>
              </a:ext>
            </a:extLst>
          </a:blip>
          <a:srcRect l="6722" t="10276" r="29619" b="8993"/>
          <a:stretch/>
        </p:blipFill>
        <p:spPr>
          <a:xfrm>
            <a:off x="6844850" y="4291550"/>
            <a:ext cx="3044923" cy="21719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g530ab59697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rgbClr val="FFFFFF"/>
                </a:solidFill>
              </a:rPr>
              <a:t>Checking the prediction [1]</a:t>
            </a:r>
            <a:endParaRPr>
              <a:solidFill>
                <a:srgbClr val="FFFFFF"/>
              </a:solidFill>
            </a:endParaRPr>
          </a:p>
        </p:txBody>
      </p:sp>
      <p:pic>
        <p:nvPicPr>
          <p:cNvPr id="315" name="Google Shape;315;g530ab59697_0_0"/>
          <p:cNvPicPr preferRelativeResize="0"/>
          <p:nvPr/>
        </p:nvPicPr>
        <p:blipFill>
          <a:blip r:embed="rId3">
            <a:alphaModFix/>
          </a:blip>
          <a:stretch>
            <a:fillRect/>
          </a:stretch>
        </p:blipFill>
        <p:spPr>
          <a:xfrm>
            <a:off x="8677275" y="365125"/>
            <a:ext cx="2676525" cy="990600"/>
          </a:xfrm>
          <a:prstGeom prst="rect">
            <a:avLst/>
          </a:prstGeom>
          <a:noFill/>
          <a:ln>
            <a:noFill/>
          </a:ln>
        </p:spPr>
      </p:pic>
      <p:pic>
        <p:nvPicPr>
          <p:cNvPr id="316" name="Google Shape;316;g530ab59697_0_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838200" y="1690813"/>
            <a:ext cx="3402800" cy="2243275"/>
          </a:xfrm>
          <a:prstGeom prst="rect">
            <a:avLst/>
          </a:prstGeom>
          <a:noFill/>
          <a:ln>
            <a:noFill/>
          </a:ln>
        </p:spPr>
      </p:pic>
      <p:pic>
        <p:nvPicPr>
          <p:cNvPr id="317" name="Google Shape;317;g530ab59697_0_0"/>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394600" y="1675600"/>
            <a:ext cx="3402800" cy="2273715"/>
          </a:xfrm>
          <a:prstGeom prst="rect">
            <a:avLst/>
          </a:prstGeom>
          <a:noFill/>
          <a:ln>
            <a:noFill/>
          </a:ln>
        </p:spPr>
      </p:pic>
      <p:pic>
        <p:nvPicPr>
          <p:cNvPr id="318" name="Google Shape;318;g530ab59697_0_0"/>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7951000" y="1679086"/>
            <a:ext cx="3402800" cy="2266745"/>
          </a:xfrm>
          <a:prstGeom prst="rect">
            <a:avLst/>
          </a:prstGeom>
          <a:noFill/>
          <a:ln>
            <a:noFill/>
          </a:ln>
        </p:spPr>
      </p:pic>
      <p:pic>
        <p:nvPicPr>
          <p:cNvPr id="319" name="Google Shape;319;g530ab59697_0_0"/>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838200" y="4073349"/>
            <a:ext cx="3402800" cy="2268520"/>
          </a:xfrm>
          <a:prstGeom prst="rect">
            <a:avLst/>
          </a:prstGeom>
          <a:noFill/>
          <a:ln>
            <a:noFill/>
          </a:ln>
        </p:spPr>
      </p:pic>
      <p:pic>
        <p:nvPicPr>
          <p:cNvPr id="320" name="Google Shape;320;g530ab59697_0_0"/>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4394600" y="4069963"/>
            <a:ext cx="3402799" cy="2275304"/>
          </a:xfrm>
          <a:prstGeom prst="rect">
            <a:avLst/>
          </a:prstGeom>
          <a:noFill/>
          <a:ln>
            <a:noFill/>
          </a:ln>
        </p:spPr>
      </p:pic>
      <p:pic>
        <p:nvPicPr>
          <p:cNvPr id="321" name="Google Shape;321;g530ab59697_0_0"/>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7976175" y="4085988"/>
            <a:ext cx="3352447" cy="2243275"/>
          </a:xfrm>
          <a:prstGeom prst="rect">
            <a:avLst/>
          </a:prstGeom>
          <a:noFill/>
          <a:ln>
            <a:noFill/>
          </a:ln>
        </p:spPr>
      </p:pic>
      <p:pic>
        <p:nvPicPr>
          <p:cNvPr id="322" name="Google Shape;322;g530ab59697_0_0"/>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8253275" y="1413429"/>
            <a:ext cx="3100515" cy="20793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530ab59697_0_1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rgbClr val="FFFFFF"/>
                </a:solidFill>
              </a:rPr>
              <a:t>Checking the prediction [1]</a:t>
            </a:r>
            <a:endParaRPr>
              <a:solidFill>
                <a:srgbClr val="FFFFFF"/>
              </a:solidFill>
            </a:endParaRPr>
          </a:p>
        </p:txBody>
      </p:sp>
      <p:pic>
        <p:nvPicPr>
          <p:cNvPr id="329" name="Google Shape;329;g530ab59697_0_15"/>
          <p:cNvPicPr preferRelativeResize="0"/>
          <p:nvPr/>
        </p:nvPicPr>
        <p:blipFill>
          <a:blip r:embed="rId3">
            <a:alphaModFix/>
          </a:blip>
          <a:stretch>
            <a:fillRect/>
          </a:stretch>
        </p:blipFill>
        <p:spPr>
          <a:xfrm>
            <a:off x="8677275" y="365125"/>
            <a:ext cx="2676525" cy="990600"/>
          </a:xfrm>
          <a:prstGeom prst="rect">
            <a:avLst/>
          </a:prstGeom>
          <a:noFill/>
          <a:ln>
            <a:noFill/>
          </a:ln>
        </p:spPr>
      </p:pic>
      <p:pic>
        <p:nvPicPr>
          <p:cNvPr id="330" name="Google Shape;330;g530ab59697_0_15"/>
          <p:cNvPicPr preferRelativeResize="0"/>
          <p:nvPr/>
        </p:nvPicPr>
        <p:blipFill>
          <a:blip r:embed="rId4">
            <a:alphaModFix/>
          </a:blip>
          <a:stretch>
            <a:fillRect/>
          </a:stretch>
        </p:blipFill>
        <p:spPr>
          <a:xfrm>
            <a:off x="838200" y="1885950"/>
            <a:ext cx="4648200" cy="3086100"/>
          </a:xfrm>
          <a:prstGeom prst="rect">
            <a:avLst/>
          </a:prstGeom>
          <a:noFill/>
          <a:ln>
            <a:noFill/>
          </a:ln>
        </p:spPr>
      </p:pic>
      <p:pic>
        <p:nvPicPr>
          <p:cNvPr id="331" name="Google Shape;331;g530ab59697_0_15"/>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639200" y="1885950"/>
            <a:ext cx="4611332" cy="3086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530ab59697_0_2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rgbClr val="FFFFFF"/>
                </a:solidFill>
              </a:rPr>
              <a:t>Checking the prediction [2]</a:t>
            </a:r>
            <a:endParaRPr>
              <a:solidFill>
                <a:srgbClr val="FFFFFF"/>
              </a:solidFill>
            </a:endParaRPr>
          </a:p>
        </p:txBody>
      </p:sp>
      <p:pic>
        <p:nvPicPr>
          <p:cNvPr id="338" name="Google Shape;338;g530ab59697_0_27"/>
          <p:cNvPicPr preferRelativeResize="0"/>
          <p:nvPr/>
        </p:nvPicPr>
        <p:blipFill>
          <a:blip r:embed="rId3">
            <a:alphaModFix/>
          </a:blip>
          <a:stretch>
            <a:fillRect/>
          </a:stretch>
        </p:blipFill>
        <p:spPr>
          <a:xfrm>
            <a:off x="8486775" y="365125"/>
            <a:ext cx="2867025" cy="1095375"/>
          </a:xfrm>
          <a:prstGeom prst="rect">
            <a:avLst/>
          </a:prstGeom>
          <a:noFill/>
          <a:ln>
            <a:noFill/>
          </a:ln>
        </p:spPr>
      </p:pic>
      <p:pic>
        <p:nvPicPr>
          <p:cNvPr id="339" name="Google Shape;339;g530ab59697_0_27"/>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838201" y="1690825"/>
            <a:ext cx="3644656" cy="2430901"/>
          </a:xfrm>
          <a:prstGeom prst="rect">
            <a:avLst/>
          </a:prstGeom>
          <a:noFill/>
          <a:ln>
            <a:noFill/>
          </a:ln>
        </p:spPr>
      </p:pic>
      <p:pic>
        <p:nvPicPr>
          <p:cNvPr id="340" name="Google Shape;340;g530ab59697_0_27"/>
          <p:cNvPicPr preferRelativeResize="0"/>
          <p:nvPr/>
        </p:nvPicPr>
        <p:blipFill>
          <a:blip r:embed="rId5">
            <a:alphaModFix/>
          </a:blip>
          <a:stretch>
            <a:fillRect/>
          </a:stretch>
        </p:blipFill>
        <p:spPr>
          <a:xfrm>
            <a:off x="4693675" y="1710888"/>
            <a:ext cx="3562350" cy="2390775"/>
          </a:xfrm>
          <a:prstGeom prst="rect">
            <a:avLst/>
          </a:prstGeom>
          <a:noFill/>
          <a:ln>
            <a:noFill/>
          </a:ln>
        </p:spPr>
      </p:pic>
      <p:pic>
        <p:nvPicPr>
          <p:cNvPr id="341" name="Google Shape;341;g530ab59697_0_27"/>
          <p:cNvPicPr preferRelativeResize="0"/>
          <p:nvPr/>
        </p:nvPicPr>
        <p:blipFill>
          <a:blip r:embed="rId6">
            <a:alphaModFix/>
          </a:blip>
          <a:stretch>
            <a:fillRect/>
          </a:stretch>
        </p:blipFill>
        <p:spPr>
          <a:xfrm>
            <a:off x="8466850" y="1657638"/>
            <a:ext cx="3562350" cy="2419350"/>
          </a:xfrm>
          <a:prstGeom prst="rect">
            <a:avLst/>
          </a:prstGeom>
          <a:noFill/>
          <a:ln>
            <a:noFill/>
          </a:ln>
        </p:spPr>
      </p:pic>
      <p:pic>
        <p:nvPicPr>
          <p:cNvPr id="342" name="Google Shape;342;g530ab59697_0_27"/>
          <p:cNvPicPr preferRelativeResize="0"/>
          <p:nvPr/>
        </p:nvPicPr>
        <p:blipFill>
          <a:blip r:embed="rId7">
            <a:alphaModFix/>
          </a:blip>
          <a:stretch>
            <a:fillRect/>
          </a:stretch>
        </p:blipFill>
        <p:spPr>
          <a:xfrm>
            <a:off x="874588" y="4260976"/>
            <a:ext cx="3571875" cy="2390775"/>
          </a:xfrm>
          <a:prstGeom prst="rect">
            <a:avLst/>
          </a:prstGeom>
          <a:noFill/>
          <a:ln>
            <a:noFill/>
          </a:ln>
        </p:spPr>
      </p:pic>
      <p:pic>
        <p:nvPicPr>
          <p:cNvPr id="343" name="Google Shape;343;g530ab59697_0_27"/>
          <p:cNvPicPr preferRelativeResize="0"/>
          <p:nvPr/>
        </p:nvPicPr>
        <p:blipFill>
          <a:blip r:embed="rId8">
            <a:alphaModFix/>
          </a:blip>
          <a:stretch>
            <a:fillRect/>
          </a:stretch>
        </p:blipFill>
        <p:spPr>
          <a:xfrm>
            <a:off x="4674631" y="4265726"/>
            <a:ext cx="3600450" cy="2381250"/>
          </a:xfrm>
          <a:prstGeom prst="rect">
            <a:avLst/>
          </a:prstGeom>
          <a:noFill/>
          <a:ln>
            <a:noFill/>
          </a:ln>
        </p:spPr>
      </p:pic>
      <p:pic>
        <p:nvPicPr>
          <p:cNvPr id="344" name="Google Shape;344;g530ab59697_0_27"/>
          <p:cNvPicPr preferRelativeResize="0"/>
          <p:nvPr/>
        </p:nvPicPr>
        <p:blipFill>
          <a:blip r:embed="rId9">
            <a:alphaModFix/>
          </a:blip>
          <a:stretch>
            <a:fillRect/>
          </a:stretch>
        </p:blipFill>
        <p:spPr>
          <a:xfrm>
            <a:off x="8427481" y="4229388"/>
            <a:ext cx="3562350" cy="2381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530ab59697_0_4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rgbClr val="FFFFFF"/>
                </a:solidFill>
              </a:rPr>
              <a:t>Checking the prediction [2]</a:t>
            </a:r>
            <a:endParaRPr>
              <a:solidFill>
                <a:srgbClr val="FFFFFF"/>
              </a:solidFill>
            </a:endParaRPr>
          </a:p>
        </p:txBody>
      </p:sp>
      <p:pic>
        <p:nvPicPr>
          <p:cNvPr id="351" name="Google Shape;351;g530ab59697_0_43"/>
          <p:cNvPicPr preferRelativeResize="0"/>
          <p:nvPr/>
        </p:nvPicPr>
        <p:blipFill>
          <a:blip r:embed="rId3">
            <a:alphaModFix/>
          </a:blip>
          <a:stretch>
            <a:fillRect/>
          </a:stretch>
        </p:blipFill>
        <p:spPr>
          <a:xfrm>
            <a:off x="8486775" y="365125"/>
            <a:ext cx="2867025" cy="1095375"/>
          </a:xfrm>
          <a:prstGeom prst="rect">
            <a:avLst/>
          </a:prstGeom>
          <a:noFill/>
          <a:ln>
            <a:noFill/>
          </a:ln>
        </p:spPr>
      </p:pic>
      <p:pic>
        <p:nvPicPr>
          <p:cNvPr id="352" name="Google Shape;352;g530ab59697_0_43"/>
          <p:cNvPicPr preferRelativeResize="0"/>
          <p:nvPr/>
        </p:nvPicPr>
        <p:blipFill>
          <a:blip r:embed="rId4">
            <a:alphaModFix/>
          </a:blip>
          <a:stretch>
            <a:fillRect/>
          </a:stretch>
        </p:blipFill>
        <p:spPr>
          <a:xfrm>
            <a:off x="1205450" y="2228850"/>
            <a:ext cx="4577225" cy="3075900"/>
          </a:xfrm>
          <a:prstGeom prst="rect">
            <a:avLst/>
          </a:prstGeom>
          <a:noFill/>
          <a:ln>
            <a:noFill/>
          </a:ln>
        </p:spPr>
      </p:pic>
      <p:pic>
        <p:nvPicPr>
          <p:cNvPr id="353" name="Google Shape;353;g530ab59697_0_43"/>
          <p:cNvPicPr preferRelativeResize="0"/>
          <p:nvPr/>
        </p:nvPicPr>
        <p:blipFill>
          <a:blip r:embed="rId5">
            <a:alphaModFix/>
          </a:blip>
          <a:stretch>
            <a:fillRect/>
          </a:stretch>
        </p:blipFill>
        <p:spPr>
          <a:xfrm>
            <a:off x="6101250" y="2252678"/>
            <a:ext cx="4577225" cy="301486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530ab59697_0_5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rgbClr val="FFFFFF"/>
                </a:solidFill>
              </a:rPr>
              <a:t>Checking the prediction [3]</a:t>
            </a:r>
            <a:endParaRPr>
              <a:solidFill>
                <a:srgbClr val="FFFFFF"/>
              </a:solidFill>
            </a:endParaRPr>
          </a:p>
        </p:txBody>
      </p:sp>
      <p:pic>
        <p:nvPicPr>
          <p:cNvPr id="360" name="Google Shape;360;g530ab59697_0_57"/>
          <p:cNvPicPr preferRelativeResize="0"/>
          <p:nvPr/>
        </p:nvPicPr>
        <p:blipFill>
          <a:blip r:embed="rId3">
            <a:alphaModFix/>
          </a:blip>
          <a:stretch>
            <a:fillRect/>
          </a:stretch>
        </p:blipFill>
        <p:spPr>
          <a:xfrm>
            <a:off x="8191500" y="365125"/>
            <a:ext cx="3162300" cy="981075"/>
          </a:xfrm>
          <a:prstGeom prst="rect">
            <a:avLst/>
          </a:prstGeom>
          <a:noFill/>
          <a:ln>
            <a:noFill/>
          </a:ln>
        </p:spPr>
      </p:pic>
      <p:pic>
        <p:nvPicPr>
          <p:cNvPr id="361" name="Google Shape;361;g530ab59697_0_57"/>
          <p:cNvPicPr preferRelativeResize="0"/>
          <p:nvPr/>
        </p:nvPicPr>
        <p:blipFill>
          <a:blip r:embed="rId4">
            <a:alphaModFix/>
          </a:blip>
          <a:stretch>
            <a:fillRect/>
          </a:stretch>
        </p:blipFill>
        <p:spPr>
          <a:xfrm>
            <a:off x="4305300" y="1690825"/>
            <a:ext cx="3581400" cy="2419350"/>
          </a:xfrm>
          <a:prstGeom prst="rect">
            <a:avLst/>
          </a:prstGeom>
          <a:noFill/>
          <a:ln>
            <a:noFill/>
          </a:ln>
        </p:spPr>
      </p:pic>
      <p:pic>
        <p:nvPicPr>
          <p:cNvPr id="362" name="Google Shape;362;g530ab59697_0_57"/>
          <p:cNvPicPr preferRelativeResize="0"/>
          <p:nvPr/>
        </p:nvPicPr>
        <p:blipFill>
          <a:blip r:embed="rId5">
            <a:alphaModFix/>
          </a:blip>
          <a:stretch>
            <a:fillRect/>
          </a:stretch>
        </p:blipFill>
        <p:spPr>
          <a:xfrm>
            <a:off x="507800" y="1705113"/>
            <a:ext cx="3571875" cy="2390775"/>
          </a:xfrm>
          <a:prstGeom prst="rect">
            <a:avLst/>
          </a:prstGeom>
          <a:noFill/>
          <a:ln>
            <a:noFill/>
          </a:ln>
        </p:spPr>
      </p:pic>
      <p:pic>
        <p:nvPicPr>
          <p:cNvPr id="363" name="Google Shape;363;g530ab59697_0_57"/>
          <p:cNvPicPr preferRelativeResize="0"/>
          <p:nvPr/>
        </p:nvPicPr>
        <p:blipFill>
          <a:blip r:embed="rId6">
            <a:alphaModFix/>
          </a:blip>
          <a:stretch>
            <a:fillRect/>
          </a:stretch>
        </p:blipFill>
        <p:spPr>
          <a:xfrm>
            <a:off x="8050300" y="1709888"/>
            <a:ext cx="3609975" cy="2381250"/>
          </a:xfrm>
          <a:prstGeom prst="rect">
            <a:avLst/>
          </a:prstGeom>
          <a:noFill/>
          <a:ln>
            <a:noFill/>
          </a:ln>
        </p:spPr>
      </p:pic>
      <p:pic>
        <p:nvPicPr>
          <p:cNvPr id="364" name="Google Shape;364;g530ab59697_0_57"/>
          <p:cNvPicPr preferRelativeResize="0"/>
          <p:nvPr/>
        </p:nvPicPr>
        <p:blipFill>
          <a:blip r:embed="rId7">
            <a:alphaModFix/>
          </a:blip>
          <a:stretch>
            <a:fillRect/>
          </a:stretch>
        </p:blipFill>
        <p:spPr>
          <a:xfrm>
            <a:off x="507800" y="4302050"/>
            <a:ext cx="3571875" cy="2390775"/>
          </a:xfrm>
          <a:prstGeom prst="rect">
            <a:avLst/>
          </a:prstGeom>
          <a:noFill/>
          <a:ln>
            <a:noFill/>
          </a:ln>
        </p:spPr>
      </p:pic>
      <p:pic>
        <p:nvPicPr>
          <p:cNvPr id="365" name="Google Shape;365;g530ab59697_0_57"/>
          <p:cNvPicPr preferRelativeResize="0"/>
          <p:nvPr/>
        </p:nvPicPr>
        <p:blipFill>
          <a:blip r:embed="rId8">
            <a:alphaModFix/>
          </a:blip>
          <a:stretch>
            <a:fillRect/>
          </a:stretch>
        </p:blipFill>
        <p:spPr>
          <a:xfrm>
            <a:off x="4281475" y="4297275"/>
            <a:ext cx="3629025" cy="2400300"/>
          </a:xfrm>
          <a:prstGeom prst="rect">
            <a:avLst/>
          </a:prstGeom>
          <a:noFill/>
          <a:ln>
            <a:noFill/>
          </a:ln>
        </p:spPr>
      </p:pic>
      <p:pic>
        <p:nvPicPr>
          <p:cNvPr id="366" name="Google Shape;366;g530ab59697_0_57"/>
          <p:cNvPicPr preferRelativeResize="0"/>
          <p:nvPr/>
        </p:nvPicPr>
        <p:blipFill>
          <a:blip r:embed="rId9">
            <a:alphaModFix/>
          </a:blip>
          <a:stretch>
            <a:fillRect/>
          </a:stretch>
        </p:blipFill>
        <p:spPr>
          <a:xfrm>
            <a:off x="8074113" y="4297275"/>
            <a:ext cx="3562350" cy="2400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530ab59697_0_7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rgbClr val="FFFFFF"/>
                </a:solidFill>
              </a:rPr>
              <a:t>Checking the prediction [3]</a:t>
            </a:r>
            <a:endParaRPr>
              <a:solidFill>
                <a:srgbClr val="FFFFFF"/>
              </a:solidFill>
            </a:endParaRPr>
          </a:p>
        </p:txBody>
      </p:sp>
      <p:pic>
        <p:nvPicPr>
          <p:cNvPr id="373" name="Google Shape;373;g530ab59697_0_78"/>
          <p:cNvPicPr preferRelativeResize="0"/>
          <p:nvPr/>
        </p:nvPicPr>
        <p:blipFill>
          <a:blip r:embed="rId3">
            <a:alphaModFix/>
          </a:blip>
          <a:stretch>
            <a:fillRect/>
          </a:stretch>
        </p:blipFill>
        <p:spPr>
          <a:xfrm>
            <a:off x="8191500" y="365125"/>
            <a:ext cx="3162300" cy="981075"/>
          </a:xfrm>
          <a:prstGeom prst="rect">
            <a:avLst/>
          </a:prstGeom>
          <a:noFill/>
          <a:ln>
            <a:noFill/>
          </a:ln>
        </p:spPr>
      </p:pic>
      <p:pic>
        <p:nvPicPr>
          <p:cNvPr id="374" name="Google Shape;374;g530ab59697_0_78"/>
          <p:cNvPicPr preferRelativeResize="0"/>
          <p:nvPr/>
        </p:nvPicPr>
        <p:blipFill>
          <a:blip r:embed="rId4">
            <a:alphaModFix/>
          </a:blip>
          <a:stretch>
            <a:fillRect/>
          </a:stretch>
        </p:blipFill>
        <p:spPr>
          <a:xfrm>
            <a:off x="838200" y="1884475"/>
            <a:ext cx="4645825" cy="3089050"/>
          </a:xfrm>
          <a:prstGeom prst="rect">
            <a:avLst/>
          </a:prstGeom>
          <a:noFill/>
          <a:ln>
            <a:noFill/>
          </a:ln>
        </p:spPr>
      </p:pic>
      <p:pic>
        <p:nvPicPr>
          <p:cNvPr id="375" name="Google Shape;375;g530ab59697_0_78"/>
          <p:cNvPicPr preferRelativeResize="0"/>
          <p:nvPr/>
        </p:nvPicPr>
        <p:blipFill>
          <a:blip r:embed="rId5">
            <a:alphaModFix/>
          </a:blip>
          <a:stretch>
            <a:fillRect/>
          </a:stretch>
        </p:blipFill>
        <p:spPr>
          <a:xfrm>
            <a:off x="6478875" y="1870037"/>
            <a:ext cx="4645825" cy="311792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g530ab59697_0_92"/>
          <p:cNvPicPr preferRelativeResize="0"/>
          <p:nvPr/>
        </p:nvPicPr>
        <p:blipFill>
          <a:blip r:embed="rId3">
            <a:alphaModFix/>
          </a:blip>
          <a:stretch>
            <a:fillRect/>
          </a:stretch>
        </p:blipFill>
        <p:spPr>
          <a:xfrm>
            <a:off x="8429625" y="365125"/>
            <a:ext cx="2924175" cy="1114425"/>
          </a:xfrm>
          <a:prstGeom prst="rect">
            <a:avLst/>
          </a:prstGeom>
          <a:noFill/>
          <a:ln>
            <a:noFill/>
          </a:ln>
        </p:spPr>
      </p:pic>
      <p:sp>
        <p:nvSpPr>
          <p:cNvPr id="382" name="Google Shape;382;g530ab59697_0_9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rgbClr val="FFFFFF"/>
                </a:solidFill>
              </a:rPr>
              <a:t>Checking the prediction [4]</a:t>
            </a:r>
            <a:endParaRPr>
              <a:solidFill>
                <a:srgbClr val="FFFFFF"/>
              </a:solidFill>
            </a:endParaRPr>
          </a:p>
        </p:txBody>
      </p:sp>
      <p:pic>
        <p:nvPicPr>
          <p:cNvPr id="383" name="Google Shape;383;g530ab59697_0_92"/>
          <p:cNvPicPr preferRelativeResize="0"/>
          <p:nvPr/>
        </p:nvPicPr>
        <p:blipFill>
          <a:blip r:embed="rId4">
            <a:alphaModFix/>
          </a:blip>
          <a:stretch>
            <a:fillRect/>
          </a:stretch>
        </p:blipFill>
        <p:spPr>
          <a:xfrm>
            <a:off x="838200" y="1690825"/>
            <a:ext cx="3590925" cy="2390775"/>
          </a:xfrm>
          <a:prstGeom prst="rect">
            <a:avLst/>
          </a:prstGeom>
          <a:noFill/>
          <a:ln>
            <a:noFill/>
          </a:ln>
        </p:spPr>
      </p:pic>
      <p:pic>
        <p:nvPicPr>
          <p:cNvPr id="384" name="Google Shape;384;g530ab59697_0_92"/>
          <p:cNvPicPr preferRelativeResize="0"/>
          <p:nvPr/>
        </p:nvPicPr>
        <p:blipFill rotWithShape="1">
          <a:blip r:embed="rId5" cstate="email">
            <a:alphaModFix/>
            <a:extLst>
              <a:ext uri="{28A0092B-C50C-407E-A947-70E740481C1C}">
                <a14:useLocalDpi xmlns:a14="http://schemas.microsoft.com/office/drawing/2010/main"/>
              </a:ext>
            </a:extLst>
          </a:blip>
          <a:srcRect l="30699" t="27289" r="30092" b="25957"/>
          <a:stretch/>
        </p:blipFill>
        <p:spPr>
          <a:xfrm>
            <a:off x="4620778" y="1681937"/>
            <a:ext cx="3590923" cy="2408554"/>
          </a:xfrm>
          <a:prstGeom prst="rect">
            <a:avLst/>
          </a:prstGeom>
          <a:noFill/>
          <a:ln>
            <a:noFill/>
          </a:ln>
        </p:spPr>
      </p:pic>
      <p:pic>
        <p:nvPicPr>
          <p:cNvPr id="385" name="Google Shape;385;g530ab59697_0_92"/>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8313550" y="1650413"/>
            <a:ext cx="3736139" cy="2471600"/>
          </a:xfrm>
          <a:prstGeom prst="rect">
            <a:avLst/>
          </a:prstGeom>
          <a:noFill/>
          <a:ln>
            <a:noFill/>
          </a:ln>
        </p:spPr>
      </p:pic>
      <p:pic>
        <p:nvPicPr>
          <p:cNvPr id="386" name="Google Shape;386;g530ab59697_0_92"/>
          <p:cNvPicPr preferRelativeResize="0"/>
          <p:nvPr/>
        </p:nvPicPr>
        <p:blipFill>
          <a:blip r:embed="rId7">
            <a:alphaModFix/>
          </a:blip>
          <a:stretch>
            <a:fillRect/>
          </a:stretch>
        </p:blipFill>
        <p:spPr>
          <a:xfrm>
            <a:off x="833438" y="4274412"/>
            <a:ext cx="3600450" cy="2419350"/>
          </a:xfrm>
          <a:prstGeom prst="rect">
            <a:avLst/>
          </a:prstGeom>
          <a:noFill/>
          <a:ln>
            <a:noFill/>
          </a:ln>
        </p:spPr>
      </p:pic>
      <p:pic>
        <p:nvPicPr>
          <p:cNvPr id="387" name="Google Shape;387;g530ab59697_0_92"/>
          <p:cNvPicPr preferRelativeResize="0"/>
          <p:nvPr/>
        </p:nvPicPr>
        <p:blipFill>
          <a:blip r:embed="rId8">
            <a:alphaModFix/>
          </a:blip>
          <a:stretch>
            <a:fillRect/>
          </a:stretch>
        </p:blipFill>
        <p:spPr>
          <a:xfrm>
            <a:off x="4635050" y="4288700"/>
            <a:ext cx="3562350" cy="2390775"/>
          </a:xfrm>
          <a:prstGeom prst="rect">
            <a:avLst/>
          </a:prstGeom>
          <a:noFill/>
          <a:ln>
            <a:noFill/>
          </a:ln>
        </p:spPr>
      </p:pic>
      <p:pic>
        <p:nvPicPr>
          <p:cNvPr id="388" name="Google Shape;388;g530ab59697_0_92"/>
          <p:cNvPicPr preferRelativeResize="0"/>
          <p:nvPr/>
        </p:nvPicPr>
        <p:blipFill>
          <a:blip r:embed="rId9">
            <a:alphaModFix/>
          </a:blip>
          <a:stretch>
            <a:fillRect/>
          </a:stretch>
        </p:blipFill>
        <p:spPr>
          <a:xfrm>
            <a:off x="8349800" y="4274412"/>
            <a:ext cx="3533775" cy="2390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4" name="Google Shape;394;g530ab59697_0_112"/>
          <p:cNvPicPr preferRelativeResize="0"/>
          <p:nvPr/>
        </p:nvPicPr>
        <p:blipFill>
          <a:blip r:embed="rId3">
            <a:alphaModFix/>
          </a:blip>
          <a:stretch>
            <a:fillRect/>
          </a:stretch>
        </p:blipFill>
        <p:spPr>
          <a:xfrm>
            <a:off x="8429625" y="365125"/>
            <a:ext cx="2924175" cy="1114425"/>
          </a:xfrm>
          <a:prstGeom prst="rect">
            <a:avLst/>
          </a:prstGeom>
          <a:noFill/>
          <a:ln>
            <a:noFill/>
          </a:ln>
        </p:spPr>
      </p:pic>
      <p:sp>
        <p:nvSpPr>
          <p:cNvPr id="395" name="Google Shape;395;g530ab59697_0_11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rgbClr val="FFFFFF"/>
                </a:solidFill>
              </a:rPr>
              <a:t>Checking the prediction [4]</a:t>
            </a:r>
            <a:endParaRPr>
              <a:solidFill>
                <a:srgbClr val="FFFFFF"/>
              </a:solidFill>
            </a:endParaRPr>
          </a:p>
        </p:txBody>
      </p:sp>
      <p:pic>
        <p:nvPicPr>
          <p:cNvPr id="396" name="Google Shape;396;g530ab59697_0_112"/>
          <p:cNvPicPr preferRelativeResize="0"/>
          <p:nvPr/>
        </p:nvPicPr>
        <p:blipFill>
          <a:blip r:embed="rId4">
            <a:alphaModFix/>
          </a:blip>
          <a:stretch>
            <a:fillRect/>
          </a:stretch>
        </p:blipFill>
        <p:spPr>
          <a:xfrm>
            <a:off x="2245325" y="2738325"/>
            <a:ext cx="3590925" cy="2400300"/>
          </a:xfrm>
          <a:prstGeom prst="rect">
            <a:avLst/>
          </a:prstGeom>
          <a:noFill/>
          <a:ln>
            <a:noFill/>
          </a:ln>
        </p:spPr>
      </p:pic>
      <p:pic>
        <p:nvPicPr>
          <p:cNvPr id="397" name="Google Shape;397;g530ab59697_0_112"/>
          <p:cNvPicPr preferRelativeResize="0"/>
          <p:nvPr/>
        </p:nvPicPr>
        <p:blipFill>
          <a:blip r:embed="rId5">
            <a:alphaModFix/>
          </a:blip>
          <a:stretch>
            <a:fillRect/>
          </a:stretch>
        </p:blipFill>
        <p:spPr>
          <a:xfrm>
            <a:off x="6278225" y="2743088"/>
            <a:ext cx="3609975" cy="23907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8def5700f3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rgbClr val="FFFFFF"/>
                </a:solidFill>
              </a:rPr>
              <a:t>Classification of different areas</a:t>
            </a:r>
            <a:endParaRPr>
              <a:solidFill>
                <a:srgbClr val="FFFFFF"/>
              </a:solidFill>
            </a:endParaRPr>
          </a:p>
        </p:txBody>
      </p:sp>
      <p:sp>
        <p:nvSpPr>
          <p:cNvPr id="404" name="Google Shape;404;g8def5700f3_0_0"/>
          <p:cNvSpPr txBox="1">
            <a:spLocks noGrp="1"/>
          </p:cNvSpPr>
          <p:nvPr>
            <p:ph type="body" idx="1"/>
          </p:nvPr>
        </p:nvSpPr>
        <p:spPr>
          <a:xfrm>
            <a:off x="838200" y="1825625"/>
            <a:ext cx="5181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GB">
                <a:solidFill>
                  <a:srgbClr val="FFFFFF"/>
                </a:solidFill>
              </a:rPr>
              <a:t>We used the NDVI value and the Burn index to classify the land cover.</a:t>
            </a:r>
            <a:endParaRPr>
              <a:solidFill>
                <a:srgbClr val="FFFFFF"/>
              </a:solidFill>
            </a:endParaRPr>
          </a:p>
          <a:p>
            <a:pPr marL="0" lvl="0" indent="0" algn="l" rtl="0">
              <a:spcBef>
                <a:spcPts val="1000"/>
              </a:spcBef>
              <a:spcAft>
                <a:spcPts val="0"/>
              </a:spcAft>
              <a:buNone/>
            </a:pPr>
            <a:endParaRPr>
              <a:solidFill>
                <a:srgbClr val="FFFFFF"/>
              </a:solidFill>
            </a:endParaRPr>
          </a:p>
          <a:p>
            <a:pPr marL="0" lvl="0" indent="0" algn="l" rtl="0">
              <a:spcBef>
                <a:spcPts val="1000"/>
              </a:spcBef>
              <a:spcAft>
                <a:spcPts val="0"/>
              </a:spcAft>
              <a:buNone/>
            </a:pPr>
            <a:r>
              <a:rPr lang="en-GB">
                <a:solidFill>
                  <a:srgbClr val="FFFFFF"/>
                </a:solidFill>
              </a:rPr>
              <a:t>Output classes</a:t>
            </a:r>
            <a:endParaRPr>
              <a:solidFill>
                <a:srgbClr val="FFFFFF"/>
              </a:solidFill>
            </a:endParaRPr>
          </a:p>
          <a:p>
            <a:pPr marL="457200" lvl="0" indent="-342900" algn="l" rtl="0">
              <a:spcBef>
                <a:spcPts val="1000"/>
              </a:spcBef>
              <a:spcAft>
                <a:spcPts val="0"/>
              </a:spcAft>
              <a:buClr>
                <a:srgbClr val="FFFFFF"/>
              </a:buClr>
              <a:buSzPts val="1800"/>
              <a:buChar char="•"/>
            </a:pPr>
            <a:r>
              <a:rPr lang="en-GB">
                <a:solidFill>
                  <a:srgbClr val="FFFFFF"/>
                </a:solidFill>
              </a:rPr>
              <a:t>Barren Land</a:t>
            </a:r>
            <a:endParaRPr>
              <a:solidFill>
                <a:srgbClr val="FFFFFF"/>
              </a:solidFill>
            </a:endParaRPr>
          </a:p>
          <a:p>
            <a:pPr marL="457200" lvl="0" indent="-342900" algn="l" rtl="0">
              <a:spcBef>
                <a:spcPts val="0"/>
              </a:spcBef>
              <a:spcAft>
                <a:spcPts val="0"/>
              </a:spcAft>
              <a:buClr>
                <a:srgbClr val="FFFFFF"/>
              </a:buClr>
              <a:buSzPts val="1800"/>
              <a:buChar char="•"/>
            </a:pPr>
            <a:r>
              <a:rPr lang="en-GB">
                <a:solidFill>
                  <a:srgbClr val="FFFFFF"/>
                </a:solidFill>
              </a:rPr>
              <a:t>Crop/Vegetation</a:t>
            </a:r>
            <a:endParaRPr>
              <a:solidFill>
                <a:srgbClr val="FFFFFF"/>
              </a:solidFill>
            </a:endParaRPr>
          </a:p>
          <a:p>
            <a:pPr marL="457200" lvl="0" indent="-342900" algn="l" rtl="0">
              <a:spcBef>
                <a:spcPts val="0"/>
              </a:spcBef>
              <a:spcAft>
                <a:spcPts val="0"/>
              </a:spcAft>
              <a:buClr>
                <a:srgbClr val="FFFFFF"/>
              </a:buClr>
              <a:buSzPts val="1800"/>
              <a:buChar char="•"/>
            </a:pPr>
            <a:r>
              <a:rPr lang="en-GB">
                <a:solidFill>
                  <a:srgbClr val="FFFFFF"/>
                </a:solidFill>
              </a:rPr>
              <a:t>Forest</a:t>
            </a:r>
            <a:endParaRPr>
              <a:solidFill>
                <a:srgbClr val="FFFFFF"/>
              </a:solidFill>
            </a:endParaRPr>
          </a:p>
          <a:p>
            <a:pPr marL="457200" lvl="0" indent="-342900" algn="l" rtl="0">
              <a:spcBef>
                <a:spcPts val="0"/>
              </a:spcBef>
              <a:spcAft>
                <a:spcPts val="0"/>
              </a:spcAft>
              <a:buClr>
                <a:srgbClr val="FFFFFF"/>
              </a:buClr>
              <a:buSzPts val="1800"/>
              <a:buChar char="•"/>
            </a:pPr>
            <a:r>
              <a:rPr lang="en-GB">
                <a:solidFill>
                  <a:srgbClr val="FFFFFF"/>
                </a:solidFill>
              </a:rPr>
              <a:t>Burnt vegetation</a:t>
            </a:r>
            <a:endParaRPr>
              <a:solidFill>
                <a:srgbClr val="FFFFFF"/>
              </a:solidFill>
            </a:endParaRPr>
          </a:p>
          <a:p>
            <a:pPr marL="457200" lvl="0" indent="-342900" algn="l" rtl="0">
              <a:spcBef>
                <a:spcPts val="0"/>
              </a:spcBef>
              <a:spcAft>
                <a:spcPts val="0"/>
              </a:spcAft>
              <a:buClr>
                <a:srgbClr val="FFFFFF"/>
              </a:buClr>
              <a:buSzPts val="1800"/>
              <a:buChar char="•"/>
            </a:pPr>
            <a:r>
              <a:rPr lang="en-GB">
                <a:solidFill>
                  <a:srgbClr val="FFFFFF"/>
                </a:solidFill>
              </a:rPr>
              <a:t>Other</a:t>
            </a:r>
            <a:endParaRPr>
              <a:solidFill>
                <a:srgbClr val="FFFFFF"/>
              </a:solidFill>
            </a:endParaRPr>
          </a:p>
        </p:txBody>
      </p:sp>
      <p:pic>
        <p:nvPicPr>
          <p:cNvPr id="405" name="Google Shape;405;g8def5700f3_0_0"/>
          <p:cNvPicPr preferRelativeResize="0"/>
          <p:nvPr/>
        </p:nvPicPr>
        <p:blipFill rotWithShape="1">
          <a:blip r:embed="rId3" cstate="email">
            <a:alphaModFix/>
            <a:extLst>
              <a:ext uri="{28A0092B-C50C-407E-A947-70E740481C1C}">
                <a14:useLocalDpi xmlns:a14="http://schemas.microsoft.com/office/drawing/2010/main"/>
              </a:ext>
            </a:extLst>
          </a:blip>
          <a:srcRect l="2041" t="51436" r="44786" b="30216"/>
          <a:stretch/>
        </p:blipFill>
        <p:spPr>
          <a:xfrm>
            <a:off x="4165101" y="3303563"/>
            <a:ext cx="7188701" cy="1395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59BA3"/>
              </a:buClr>
              <a:buSzPts val="4800"/>
              <a:buFont typeface="Comic Sans MS"/>
              <a:buNone/>
            </a:pPr>
            <a:r>
              <a:rPr lang="en-GB" sz="4800">
                <a:solidFill>
                  <a:srgbClr val="E59BA3"/>
                </a:solidFill>
                <a:latin typeface="Comic Sans MS"/>
                <a:ea typeface="Comic Sans MS"/>
                <a:cs typeface="Comic Sans MS"/>
                <a:sym typeface="Comic Sans MS"/>
              </a:rPr>
              <a:t>Shifting Cultivation</a:t>
            </a:r>
            <a:endParaRPr sz="4800">
              <a:solidFill>
                <a:srgbClr val="E59BA3"/>
              </a:solidFill>
              <a:latin typeface="Comic Sans MS"/>
              <a:ea typeface="Comic Sans MS"/>
              <a:cs typeface="Comic Sans MS"/>
              <a:sym typeface="Comic Sans MS"/>
            </a:endParaRPr>
          </a:p>
        </p:txBody>
      </p:sp>
      <p:pic>
        <p:nvPicPr>
          <p:cNvPr id="113" name="Google Shape;113;p4" descr="Jhum Cultivation"/>
          <p:cNvPicPr preferRelativeResize="0">
            <a:picLocks noGrp="1"/>
          </p:cNvPicPr>
          <p:nvPr>
            <p:ph type="body" idx="1"/>
          </p:nvPr>
        </p:nvPicPr>
        <p:blipFill rotWithShape="1">
          <a:blip r:embed="rId3">
            <a:alphaModFix/>
          </a:blip>
          <a:srcRect/>
          <a:stretch/>
        </p:blipFill>
        <p:spPr>
          <a:xfrm>
            <a:off x="879475" y="1795780"/>
            <a:ext cx="4965700" cy="4471035"/>
          </a:xfrm>
          <a:prstGeom prst="rect">
            <a:avLst/>
          </a:prstGeom>
          <a:noFill/>
          <a:ln>
            <a:noFill/>
          </a:ln>
        </p:spPr>
      </p:pic>
      <p:pic>
        <p:nvPicPr>
          <p:cNvPr id="114" name="Google Shape;114;p4" descr="Jhum Agriculture"/>
          <p:cNvPicPr preferRelativeResize="0">
            <a:picLocks noGrp="1"/>
          </p:cNvPicPr>
          <p:nvPr>
            <p:ph type="body" idx="2"/>
          </p:nvPr>
        </p:nvPicPr>
        <p:blipFill rotWithShape="1">
          <a:blip r:embed="rId4">
            <a:alphaModFix/>
          </a:blip>
          <a:srcRect/>
          <a:stretch/>
        </p:blipFill>
        <p:spPr>
          <a:xfrm>
            <a:off x="6633845" y="1796415"/>
            <a:ext cx="4987925" cy="4470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g8def5700f3_0_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rgbClr val="FFFFFF"/>
                </a:solidFill>
              </a:rPr>
              <a:t>Visualization of the result</a:t>
            </a:r>
            <a:endParaRPr>
              <a:solidFill>
                <a:srgbClr val="FFFFFF"/>
              </a:solidFill>
            </a:endParaRPr>
          </a:p>
        </p:txBody>
      </p:sp>
      <p:pic>
        <p:nvPicPr>
          <p:cNvPr id="412" name="Google Shape;412;g8def5700f3_0_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913300" y="1690825"/>
            <a:ext cx="3505177" cy="3514600"/>
          </a:xfrm>
          <a:prstGeom prst="rect">
            <a:avLst/>
          </a:prstGeom>
          <a:noFill/>
          <a:ln>
            <a:noFill/>
          </a:ln>
        </p:spPr>
      </p:pic>
      <p:pic>
        <p:nvPicPr>
          <p:cNvPr id="413" name="Google Shape;413;g8def5700f3_0_8"/>
          <p:cNvPicPr preferRelativeResize="0"/>
          <p:nvPr/>
        </p:nvPicPr>
        <p:blipFill>
          <a:blip r:embed="rId4">
            <a:alphaModFix/>
          </a:blip>
          <a:stretch>
            <a:fillRect/>
          </a:stretch>
        </p:blipFill>
        <p:spPr>
          <a:xfrm>
            <a:off x="2312475" y="1652587"/>
            <a:ext cx="3600836" cy="3552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g8def5700f3_0_1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rgbClr val="FFFFFF"/>
                </a:solidFill>
              </a:rPr>
              <a:t>Multi-temporal analysis</a:t>
            </a:r>
            <a:endParaRPr>
              <a:solidFill>
                <a:srgbClr val="FFFFFF"/>
              </a:solidFill>
            </a:endParaRPr>
          </a:p>
        </p:txBody>
      </p:sp>
      <p:pic>
        <p:nvPicPr>
          <p:cNvPr id="420" name="Google Shape;420;g8def5700f3_0_17"/>
          <p:cNvPicPr preferRelativeResize="0"/>
          <p:nvPr/>
        </p:nvPicPr>
        <p:blipFill>
          <a:blip r:embed="rId3">
            <a:alphaModFix/>
          </a:blip>
          <a:stretch>
            <a:fillRect/>
          </a:stretch>
        </p:blipFill>
        <p:spPr>
          <a:xfrm>
            <a:off x="6276975" y="2067000"/>
            <a:ext cx="5076825" cy="3390900"/>
          </a:xfrm>
          <a:prstGeom prst="rect">
            <a:avLst/>
          </a:prstGeom>
          <a:noFill/>
          <a:ln>
            <a:noFill/>
          </a:ln>
        </p:spPr>
      </p:pic>
      <p:pic>
        <p:nvPicPr>
          <p:cNvPr id="421" name="Google Shape;421;g8def5700f3_0_17"/>
          <p:cNvPicPr preferRelativeResize="0"/>
          <p:nvPr/>
        </p:nvPicPr>
        <p:blipFill>
          <a:blip r:embed="rId4">
            <a:alphaModFix/>
          </a:blip>
          <a:stretch>
            <a:fillRect/>
          </a:stretch>
        </p:blipFill>
        <p:spPr>
          <a:xfrm>
            <a:off x="838200" y="3181425"/>
            <a:ext cx="3552825" cy="11620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5400"/>
              <a:buFont typeface="Comic Sans MS"/>
              <a:buNone/>
            </a:pPr>
            <a:r>
              <a:rPr lang="en-GB" sz="5400">
                <a:solidFill>
                  <a:srgbClr val="FFFFFF"/>
                </a:solidFill>
                <a:latin typeface="Comic Sans MS"/>
                <a:ea typeface="Comic Sans MS"/>
                <a:cs typeface="Comic Sans MS"/>
                <a:sym typeface="Comic Sans MS"/>
              </a:rPr>
              <a:t>Android Application</a:t>
            </a:r>
            <a:endParaRPr sz="5400">
              <a:solidFill>
                <a:srgbClr val="FFFFFF"/>
              </a:solidFill>
              <a:latin typeface="Comic Sans MS"/>
              <a:ea typeface="Comic Sans MS"/>
              <a:cs typeface="Comic Sans MS"/>
              <a:sym typeface="Comic Sans MS"/>
            </a:endParaRPr>
          </a:p>
        </p:txBody>
      </p:sp>
      <p:sp>
        <p:nvSpPr>
          <p:cNvPr id="427" name="Google Shape;427;p29"/>
          <p:cNvSpPr txBox="1">
            <a:spLocks noGrp="1"/>
          </p:cNvSpPr>
          <p:nvPr>
            <p:ph type="body" idx="1"/>
          </p:nvPr>
        </p:nvSpPr>
        <p:spPr>
          <a:xfrm>
            <a:off x="838200" y="2181225"/>
            <a:ext cx="5755640" cy="3640455"/>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rgbClr val="92D050"/>
              </a:buClr>
              <a:buSzPts val="2800"/>
              <a:buNone/>
            </a:pPr>
            <a:r>
              <a:rPr lang="en-GB" b="1" i="1">
                <a:solidFill>
                  <a:srgbClr val="92D050"/>
                </a:solidFill>
                <a:latin typeface="Times New Roman"/>
                <a:ea typeface="Times New Roman"/>
                <a:cs typeface="Times New Roman"/>
                <a:sym typeface="Times New Roman"/>
              </a:rPr>
              <a:t>A application where user can report the area exhibiting shifting cultivation.</a:t>
            </a:r>
            <a:endParaRPr b="1" i="1">
              <a:solidFill>
                <a:srgbClr val="92D050"/>
              </a:solidFill>
              <a:latin typeface="Times New Roman"/>
              <a:ea typeface="Times New Roman"/>
              <a:cs typeface="Times New Roman"/>
              <a:sym typeface="Times New Roman"/>
            </a:endParaRPr>
          </a:p>
          <a:p>
            <a:pPr marL="0" lvl="0" indent="0" algn="l" rtl="0">
              <a:lnSpc>
                <a:spcPct val="80000"/>
              </a:lnSpc>
              <a:spcBef>
                <a:spcPts val="0"/>
              </a:spcBef>
              <a:spcAft>
                <a:spcPts val="0"/>
              </a:spcAft>
              <a:buClr>
                <a:schemeClr val="dk1"/>
              </a:buClr>
              <a:buSzPts val="2800"/>
              <a:buNone/>
            </a:pPr>
            <a:endParaRPr b="1" i="1">
              <a:solidFill>
                <a:srgbClr val="92D050"/>
              </a:solidFill>
              <a:latin typeface="Times New Roman"/>
              <a:ea typeface="Times New Roman"/>
              <a:cs typeface="Times New Roman"/>
              <a:sym typeface="Times New Roman"/>
            </a:endParaRPr>
          </a:p>
          <a:p>
            <a:pPr marL="0" lvl="0" indent="0" algn="l" rtl="0">
              <a:lnSpc>
                <a:spcPct val="80000"/>
              </a:lnSpc>
              <a:spcBef>
                <a:spcPts val="0"/>
              </a:spcBef>
              <a:spcAft>
                <a:spcPts val="0"/>
              </a:spcAft>
              <a:buClr>
                <a:srgbClr val="92D050"/>
              </a:buClr>
              <a:buSzPts val="2800"/>
              <a:buNone/>
            </a:pPr>
            <a:r>
              <a:rPr lang="en-GB" b="1" i="1">
                <a:solidFill>
                  <a:srgbClr val="92D050"/>
                </a:solidFill>
                <a:latin typeface="Times New Roman"/>
                <a:ea typeface="Times New Roman"/>
                <a:cs typeface="Times New Roman"/>
                <a:sym typeface="Times New Roman"/>
              </a:rPr>
              <a:t>This data can be used so that our data can be classified with higher accuracy.</a:t>
            </a:r>
            <a:endParaRPr b="1" i="1">
              <a:solidFill>
                <a:srgbClr val="92D050"/>
              </a:solidFill>
              <a:latin typeface="Times New Roman"/>
              <a:ea typeface="Times New Roman"/>
              <a:cs typeface="Times New Roman"/>
              <a:sym typeface="Times New Roman"/>
            </a:endParaRPr>
          </a:p>
          <a:p>
            <a:pPr marL="0" lvl="0" indent="0" algn="l" rtl="0">
              <a:lnSpc>
                <a:spcPct val="80000"/>
              </a:lnSpc>
              <a:spcBef>
                <a:spcPts val="0"/>
              </a:spcBef>
              <a:spcAft>
                <a:spcPts val="0"/>
              </a:spcAft>
              <a:buClr>
                <a:schemeClr val="dk1"/>
              </a:buClr>
              <a:buSzPts val="2800"/>
              <a:buNone/>
            </a:pPr>
            <a:endParaRPr b="1" i="1">
              <a:solidFill>
                <a:srgbClr val="92D050"/>
              </a:solidFill>
              <a:latin typeface="Times New Roman"/>
              <a:ea typeface="Times New Roman"/>
              <a:cs typeface="Times New Roman"/>
              <a:sym typeface="Times New Roman"/>
            </a:endParaRPr>
          </a:p>
          <a:p>
            <a:pPr marL="0" lvl="0" indent="0" algn="l" rtl="0">
              <a:lnSpc>
                <a:spcPct val="80000"/>
              </a:lnSpc>
              <a:spcBef>
                <a:spcPts val="0"/>
              </a:spcBef>
              <a:spcAft>
                <a:spcPts val="0"/>
              </a:spcAft>
              <a:buClr>
                <a:srgbClr val="92D050"/>
              </a:buClr>
              <a:buSzPts val="2800"/>
              <a:buNone/>
            </a:pPr>
            <a:r>
              <a:rPr lang="en-GB" b="1" i="1">
                <a:solidFill>
                  <a:srgbClr val="92D050"/>
                </a:solidFill>
                <a:latin typeface="Times New Roman"/>
                <a:ea typeface="Times New Roman"/>
                <a:cs typeface="Times New Roman"/>
                <a:sym typeface="Times New Roman"/>
              </a:rPr>
              <a:t>Retraining the model within regular interval with the new reported data.</a:t>
            </a:r>
            <a:endParaRPr b="1" i="1">
              <a:solidFill>
                <a:srgbClr val="92D050"/>
              </a:solidFill>
              <a:latin typeface="Times New Roman"/>
              <a:ea typeface="Times New Roman"/>
              <a:cs typeface="Times New Roman"/>
              <a:sym typeface="Times New Roman"/>
            </a:endParaRPr>
          </a:p>
        </p:txBody>
      </p:sp>
      <p:pic>
        <p:nvPicPr>
          <p:cNvPr id="428" name="Google Shape;428;p29"/>
          <p:cNvPicPr preferRelativeResize="0">
            <a:picLocks noGrp="1"/>
          </p:cNvPicPr>
          <p:nvPr>
            <p:ph type="body" idx="2"/>
          </p:nvPr>
        </p:nvPicPr>
        <p:blipFill rotWithShape="1">
          <a:blip r:embed="rId3" cstate="email">
            <a:alphaModFix/>
            <a:extLst>
              <a:ext uri="{28A0092B-C50C-407E-A947-70E740481C1C}">
                <a14:useLocalDpi xmlns:a14="http://schemas.microsoft.com/office/drawing/2010/main"/>
              </a:ext>
            </a:extLst>
          </a:blip>
          <a:srcRect/>
          <a:stretch/>
        </p:blipFill>
        <p:spPr>
          <a:xfrm>
            <a:off x="7687310" y="1825625"/>
            <a:ext cx="3042285" cy="435165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0"/>
          <p:cNvSpPr txBox="1">
            <a:spLocks noGrp="1"/>
          </p:cNvSpPr>
          <p:nvPr>
            <p:ph type="title"/>
          </p:nvPr>
        </p:nvSpPr>
        <p:spPr>
          <a:xfrm>
            <a:off x="595630" y="16891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800"/>
              <a:buFont typeface="Comic Sans MS"/>
              <a:buNone/>
            </a:pPr>
            <a:r>
              <a:rPr lang="en-GB" sz="4800">
                <a:solidFill>
                  <a:srgbClr val="FFFFFF"/>
                </a:solidFill>
                <a:latin typeface="Comic Sans MS"/>
                <a:ea typeface="Comic Sans MS"/>
                <a:cs typeface="Comic Sans MS"/>
                <a:sym typeface="Comic Sans MS"/>
              </a:rPr>
              <a:t>Android application</a:t>
            </a:r>
            <a:endParaRPr sz="4800">
              <a:solidFill>
                <a:srgbClr val="FFFFFF"/>
              </a:solidFill>
              <a:latin typeface="Comic Sans MS"/>
              <a:ea typeface="Comic Sans MS"/>
              <a:cs typeface="Comic Sans MS"/>
              <a:sym typeface="Comic Sans MS"/>
            </a:endParaRPr>
          </a:p>
        </p:txBody>
      </p:sp>
      <p:pic>
        <p:nvPicPr>
          <p:cNvPr id="434" name="Google Shape;434;p30"/>
          <p:cNvPicPr preferRelativeResize="0">
            <a:picLocks noGrp="1"/>
          </p:cNvPicPr>
          <p:nvPr>
            <p:ph type="body" idx="1"/>
          </p:nvPr>
        </p:nvPicPr>
        <p:blipFill rotWithShape="1">
          <a:blip r:embed="rId3" cstate="email">
            <a:alphaModFix/>
            <a:extLst>
              <a:ext uri="{28A0092B-C50C-407E-A947-70E740481C1C}">
                <a14:useLocalDpi xmlns:a14="http://schemas.microsoft.com/office/drawing/2010/main"/>
              </a:ext>
            </a:extLst>
          </a:blip>
          <a:srcRect l="38740" t="11487" r="38586" b="16940"/>
          <a:stretch/>
        </p:blipFill>
        <p:spPr>
          <a:xfrm>
            <a:off x="595630" y="1691640"/>
            <a:ext cx="3095625" cy="4674235"/>
          </a:xfrm>
          <a:prstGeom prst="rect">
            <a:avLst/>
          </a:prstGeom>
          <a:noFill/>
          <a:ln>
            <a:noFill/>
          </a:ln>
        </p:spPr>
      </p:pic>
      <p:pic>
        <p:nvPicPr>
          <p:cNvPr id="435" name="Google Shape;435;p30"/>
          <p:cNvPicPr preferRelativeResize="0">
            <a:picLocks noGrp="1"/>
          </p:cNvPicPr>
          <p:nvPr>
            <p:ph type="body" idx="2"/>
          </p:nvPr>
        </p:nvPicPr>
        <p:blipFill rotWithShape="1">
          <a:blip r:embed="rId4" cstate="email">
            <a:alphaModFix/>
            <a:extLst>
              <a:ext uri="{28A0092B-C50C-407E-A947-70E740481C1C}">
                <a14:useLocalDpi xmlns:a14="http://schemas.microsoft.com/office/drawing/2010/main"/>
              </a:ext>
            </a:extLst>
          </a:blip>
          <a:srcRect l="38749" t="11266" r="38632" b="16463"/>
          <a:stretch/>
        </p:blipFill>
        <p:spPr>
          <a:xfrm>
            <a:off x="4472940" y="1690370"/>
            <a:ext cx="3246120" cy="4673600"/>
          </a:xfrm>
          <a:prstGeom prst="rect">
            <a:avLst/>
          </a:prstGeom>
          <a:noFill/>
          <a:ln>
            <a:noFill/>
          </a:ln>
        </p:spPr>
      </p:pic>
      <p:pic>
        <p:nvPicPr>
          <p:cNvPr id="436" name="Google Shape;436;p30"/>
          <p:cNvPicPr preferRelativeResize="0"/>
          <p:nvPr/>
        </p:nvPicPr>
        <p:blipFill rotWithShape="1">
          <a:blip r:embed="rId5" cstate="email">
            <a:alphaModFix/>
            <a:extLst>
              <a:ext uri="{28A0092B-C50C-407E-A947-70E740481C1C}">
                <a14:useLocalDpi xmlns:a14="http://schemas.microsoft.com/office/drawing/2010/main"/>
              </a:ext>
            </a:extLst>
          </a:blip>
          <a:srcRect l="38564" t="10880" r="38617" b="16534"/>
          <a:stretch/>
        </p:blipFill>
        <p:spPr>
          <a:xfrm>
            <a:off x="8388985" y="1691005"/>
            <a:ext cx="2964815" cy="4672965"/>
          </a:xfrm>
          <a:prstGeom prst="rect">
            <a:avLst/>
          </a:prstGeom>
          <a:noFill/>
          <a:ln>
            <a:noFill/>
          </a:ln>
          <a:effectLst>
            <a:outerShdw blurRad="50800" dist="50800" dir="2220000" algn="ctr" rotWithShape="0">
              <a:srgbClr val="000000">
                <a:alpha val="42745"/>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g8de67dae8f_1_2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rgbClr val="E06666"/>
                </a:solidFill>
              </a:rPr>
              <a:t>Changes done on the base of comments</a:t>
            </a:r>
            <a:endParaRPr>
              <a:solidFill>
                <a:srgbClr val="E06666"/>
              </a:solidFill>
            </a:endParaRPr>
          </a:p>
        </p:txBody>
      </p:sp>
      <p:sp>
        <p:nvSpPr>
          <p:cNvPr id="443" name="Google Shape;443;g8de67dae8f_1_27"/>
          <p:cNvSpPr txBox="1">
            <a:spLocks noGrp="1"/>
          </p:cNvSpPr>
          <p:nvPr>
            <p:ph type="body" idx="1"/>
          </p:nvPr>
        </p:nvSpPr>
        <p:spPr>
          <a:xfrm>
            <a:off x="838200" y="1825625"/>
            <a:ext cx="8718300" cy="43512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Clr>
                <a:srgbClr val="FFFFFF"/>
              </a:buClr>
              <a:buSzPts val="1800"/>
              <a:buChar char="•"/>
            </a:pPr>
            <a:r>
              <a:rPr lang="en-GB">
                <a:solidFill>
                  <a:srgbClr val="FFFFFF"/>
                </a:solidFill>
              </a:rPr>
              <a:t>Used the data of 8 years from the LANDSAT-7 to differentiate between regular cultivation and the shifting cultivation.</a:t>
            </a:r>
            <a:endParaRPr>
              <a:solidFill>
                <a:srgbClr val="FFFFFF"/>
              </a:solidFill>
            </a:endParaRPr>
          </a:p>
          <a:p>
            <a:pPr marL="457200" lvl="0" indent="-342900" algn="l" rtl="0">
              <a:spcBef>
                <a:spcPts val="0"/>
              </a:spcBef>
              <a:spcAft>
                <a:spcPts val="0"/>
              </a:spcAft>
              <a:buClr>
                <a:srgbClr val="FFFFFF"/>
              </a:buClr>
              <a:buSzPts val="1800"/>
              <a:buChar char="•"/>
            </a:pPr>
            <a:r>
              <a:rPr lang="en-GB">
                <a:solidFill>
                  <a:srgbClr val="FFFFFF"/>
                </a:solidFill>
              </a:rPr>
              <a:t>Generated new model to classify land areas.</a:t>
            </a:r>
            <a:endParaRPr>
              <a:solidFill>
                <a:srgbClr val="FFFFFF"/>
              </a:solidFill>
            </a:endParaRPr>
          </a:p>
          <a:p>
            <a:pPr marL="457200" lvl="0" indent="-342900" algn="l" rtl="0">
              <a:spcBef>
                <a:spcPts val="0"/>
              </a:spcBef>
              <a:spcAft>
                <a:spcPts val="0"/>
              </a:spcAft>
              <a:buClr>
                <a:srgbClr val="FFFFFF"/>
              </a:buClr>
              <a:buSzPts val="1800"/>
              <a:buChar char="•"/>
            </a:pPr>
            <a:r>
              <a:rPr lang="en-GB">
                <a:solidFill>
                  <a:srgbClr val="FFFFFF"/>
                </a:solidFill>
              </a:rPr>
              <a:t>Support to view photo of a particular area on the android while reporting.</a:t>
            </a:r>
            <a:endParaRPr>
              <a:solidFill>
                <a:srgbClr val="FFFFFF"/>
              </a:solidFill>
            </a:endParaRPr>
          </a:p>
          <a:p>
            <a:pPr marL="457200" lvl="0" indent="-342900" algn="l" rtl="0">
              <a:spcBef>
                <a:spcPts val="0"/>
              </a:spcBef>
              <a:spcAft>
                <a:spcPts val="0"/>
              </a:spcAft>
              <a:buClr>
                <a:srgbClr val="FFFFFF"/>
              </a:buClr>
              <a:buSzPts val="1800"/>
              <a:buChar char="•"/>
            </a:pPr>
            <a:r>
              <a:rPr lang="en-GB">
                <a:solidFill>
                  <a:srgbClr val="FFFFFF"/>
                </a:solidFill>
              </a:rPr>
              <a:t>Analysis of the data from multiple years.</a:t>
            </a:r>
            <a:endParaRPr>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5400"/>
              <a:buFont typeface="Comic Sans MS"/>
              <a:buNone/>
            </a:pPr>
            <a:r>
              <a:rPr lang="en-GB" sz="5400">
                <a:solidFill>
                  <a:schemeClr val="accent1"/>
                </a:solidFill>
                <a:latin typeface="Comic Sans MS"/>
                <a:ea typeface="Comic Sans MS"/>
                <a:cs typeface="Comic Sans MS"/>
                <a:sym typeface="Comic Sans MS"/>
              </a:rPr>
              <a:t>Bibliography</a:t>
            </a:r>
            <a:endParaRPr sz="5400">
              <a:solidFill>
                <a:schemeClr val="accent1"/>
              </a:solidFill>
              <a:latin typeface="Comic Sans MS"/>
              <a:ea typeface="Comic Sans MS"/>
              <a:cs typeface="Comic Sans MS"/>
              <a:sym typeface="Comic Sans MS"/>
            </a:endParaRPr>
          </a:p>
        </p:txBody>
      </p:sp>
      <p:sp>
        <p:nvSpPr>
          <p:cNvPr id="449" name="Google Shape;449;p31"/>
          <p:cNvSpPr txBox="1">
            <a:spLocks noGrp="1"/>
          </p:cNvSpPr>
          <p:nvPr>
            <p:ph type="body" idx="1"/>
          </p:nvPr>
        </p:nvSpPr>
        <p:spPr>
          <a:xfrm>
            <a:off x="838200" y="1825625"/>
            <a:ext cx="10515600" cy="4351338"/>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960"/>
              <a:buNone/>
            </a:pPr>
            <a:r>
              <a:rPr lang="en-GB" sz="1960" i="1">
                <a:solidFill>
                  <a:schemeClr val="lt1"/>
                </a:solidFill>
                <a:latin typeface="Times New Roman"/>
                <a:ea typeface="Times New Roman"/>
                <a:cs typeface="Times New Roman"/>
                <a:sym typeface="Times New Roman"/>
              </a:rPr>
              <a:t>Effects on LANDSAT images:</a:t>
            </a:r>
            <a:r>
              <a:rPr lang="en-GB" sz="1960">
                <a:solidFill>
                  <a:schemeClr val="lt1"/>
                </a:solidFill>
                <a:latin typeface="Calibri"/>
                <a:ea typeface="Calibri"/>
                <a:cs typeface="Calibri"/>
                <a:sym typeface="Calibri"/>
              </a:rPr>
              <a:t> </a:t>
            </a:r>
            <a:r>
              <a:rPr lang="en-GB" sz="1960" u="sng">
                <a:solidFill>
                  <a:schemeClr val="lt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Spatio-Temporal Monitoring of Shifting Cultivation Using Landsat Images: Soft Classification Approach</a:t>
            </a:r>
            <a:endParaRPr sz="1960">
              <a:solidFill>
                <a:schemeClr val="lt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960"/>
              <a:buNone/>
            </a:pPr>
            <a:endParaRPr sz="1960">
              <a:solidFill>
                <a:schemeClr val="lt1"/>
              </a:solidFill>
              <a:latin typeface="Calibri"/>
              <a:ea typeface="Calibri"/>
              <a:cs typeface="Calibri"/>
              <a:sym typeface="Calibri"/>
            </a:endParaRPr>
          </a:p>
          <a:p>
            <a:pPr marL="0" lvl="0" indent="0" algn="l" rtl="0">
              <a:lnSpc>
                <a:spcPct val="90000"/>
              </a:lnSpc>
              <a:spcBef>
                <a:spcPts val="0"/>
              </a:spcBef>
              <a:spcAft>
                <a:spcPts val="0"/>
              </a:spcAft>
              <a:buClr>
                <a:schemeClr val="lt1"/>
              </a:buClr>
              <a:buSzPts val="1960"/>
              <a:buNone/>
            </a:pPr>
            <a:r>
              <a:rPr lang="en-GB" sz="1960" i="1">
                <a:solidFill>
                  <a:schemeClr val="lt1"/>
                </a:solidFill>
                <a:latin typeface="Times New Roman"/>
                <a:ea typeface="Times New Roman"/>
                <a:cs typeface="Times New Roman"/>
                <a:sym typeface="Times New Roman"/>
              </a:rPr>
              <a:t>Vegetation constant :</a:t>
            </a:r>
            <a:r>
              <a:rPr lang="en-GB" sz="1960">
                <a:solidFill>
                  <a:schemeClr val="lt1"/>
                </a:solidFill>
                <a:latin typeface="Calibri"/>
                <a:ea typeface="Calibri"/>
                <a:cs typeface="Calibri"/>
                <a:sym typeface="Calibri"/>
              </a:rPr>
              <a:t> </a:t>
            </a:r>
            <a:r>
              <a:rPr lang="en-GB" sz="1960" u="sng">
                <a:solidFill>
                  <a:schemeClr val="lt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Mapping Rice Cropping Systems in Vietnam Using an NDVI-Based Time-Series Similarity Measurement Based on DTW Distance</a:t>
            </a:r>
            <a:endParaRPr sz="1960">
              <a:solidFill>
                <a:schemeClr val="lt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960"/>
              <a:buNone/>
            </a:pPr>
            <a:endParaRPr sz="1960">
              <a:solidFill>
                <a:schemeClr val="lt1"/>
              </a:solidFill>
              <a:latin typeface="Calibri"/>
              <a:ea typeface="Calibri"/>
              <a:cs typeface="Calibri"/>
              <a:sym typeface="Calibri"/>
            </a:endParaRPr>
          </a:p>
          <a:p>
            <a:pPr marL="0" lvl="0" indent="0" algn="l" rtl="0">
              <a:lnSpc>
                <a:spcPct val="90000"/>
              </a:lnSpc>
              <a:spcBef>
                <a:spcPts val="0"/>
              </a:spcBef>
              <a:spcAft>
                <a:spcPts val="0"/>
              </a:spcAft>
              <a:buClr>
                <a:schemeClr val="lt1"/>
              </a:buClr>
              <a:buSzPts val="1960"/>
              <a:buNone/>
            </a:pPr>
            <a:r>
              <a:rPr lang="en-GB" sz="1960" i="1">
                <a:solidFill>
                  <a:schemeClr val="lt1"/>
                </a:solidFill>
                <a:latin typeface="Times New Roman"/>
                <a:ea typeface="Times New Roman"/>
                <a:cs typeface="Times New Roman"/>
                <a:sym typeface="Times New Roman"/>
              </a:rPr>
              <a:t>Water bodies detection :</a:t>
            </a:r>
            <a:r>
              <a:rPr lang="en-GB" sz="1960">
                <a:solidFill>
                  <a:schemeClr val="lt1"/>
                </a:solidFill>
                <a:latin typeface="Calibri"/>
                <a:ea typeface="Calibri"/>
                <a:cs typeface="Calibri"/>
                <a:sym typeface="Calibri"/>
              </a:rPr>
              <a:t> </a:t>
            </a:r>
            <a:r>
              <a:rPr lang="en-GB" sz="1960" u="sng">
                <a:solidFill>
                  <a:schemeClr val="lt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Identification of Water Bodies in a Landsat 8 OLI Image Using a J48 Decision Tree</a:t>
            </a:r>
            <a:endParaRPr sz="1960">
              <a:solidFill>
                <a:schemeClr val="lt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960"/>
              <a:buNone/>
            </a:pPr>
            <a:endParaRPr sz="1960">
              <a:solidFill>
                <a:schemeClr val="lt1"/>
              </a:solidFill>
              <a:latin typeface="Calibri"/>
              <a:ea typeface="Calibri"/>
              <a:cs typeface="Calibri"/>
              <a:sym typeface="Calibri"/>
            </a:endParaRPr>
          </a:p>
          <a:p>
            <a:pPr marL="0" lvl="0" indent="0" algn="l" rtl="0">
              <a:lnSpc>
                <a:spcPct val="90000"/>
              </a:lnSpc>
              <a:spcBef>
                <a:spcPts val="0"/>
              </a:spcBef>
              <a:spcAft>
                <a:spcPts val="0"/>
              </a:spcAft>
              <a:buClr>
                <a:schemeClr val="lt1"/>
              </a:buClr>
              <a:buSzPts val="1960"/>
              <a:buNone/>
            </a:pPr>
            <a:r>
              <a:rPr lang="en-GB" sz="1960" i="1">
                <a:solidFill>
                  <a:schemeClr val="lt1"/>
                </a:solidFill>
                <a:latin typeface="Times New Roman"/>
                <a:ea typeface="Times New Roman"/>
                <a:cs typeface="Times New Roman"/>
                <a:sym typeface="Times New Roman"/>
              </a:rPr>
              <a:t>Crop study of meghalaya: </a:t>
            </a:r>
            <a:r>
              <a:rPr lang="en-GB" sz="1960" u="sng">
                <a:solidFill>
                  <a:schemeClr val="lt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https://en.wikipedia.org/wiki/Meghalaya#:~:text=Meghalaya%20has%20predominantly%20an%20agrarian,%2C%20papayas%2C%20spices%2C%20etc.</a:t>
            </a:r>
            <a:endParaRPr sz="1960">
              <a:solidFill>
                <a:schemeClr val="lt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960"/>
              <a:buNone/>
            </a:pPr>
            <a:endParaRPr sz="1960">
              <a:solidFill>
                <a:schemeClr val="lt1"/>
              </a:solidFill>
              <a:latin typeface="Calibri"/>
              <a:ea typeface="Calibri"/>
              <a:cs typeface="Calibri"/>
              <a:sym typeface="Calibri"/>
            </a:endParaRPr>
          </a:p>
          <a:p>
            <a:pPr marL="0" lvl="0" indent="0" algn="l" rtl="0">
              <a:lnSpc>
                <a:spcPct val="90000"/>
              </a:lnSpc>
              <a:spcBef>
                <a:spcPts val="0"/>
              </a:spcBef>
              <a:spcAft>
                <a:spcPts val="0"/>
              </a:spcAft>
              <a:buClr>
                <a:schemeClr val="lt1"/>
              </a:buClr>
              <a:buSzPts val="1960"/>
              <a:buNone/>
            </a:pPr>
            <a:r>
              <a:rPr lang="en-GB" sz="1960" i="1">
                <a:solidFill>
                  <a:schemeClr val="lt1"/>
                </a:solidFill>
                <a:latin typeface="Times New Roman"/>
                <a:ea typeface="Times New Roman"/>
                <a:cs typeface="Times New Roman"/>
                <a:sym typeface="Times New Roman"/>
              </a:rPr>
              <a:t>Size of farms:</a:t>
            </a:r>
            <a:r>
              <a:rPr lang="en-GB" sz="1960">
                <a:solidFill>
                  <a:schemeClr val="lt1"/>
                </a:solidFill>
                <a:latin typeface="Calibri"/>
                <a:ea typeface="Calibri"/>
                <a:cs typeface="Calibri"/>
                <a:sym typeface="Calibri"/>
              </a:rPr>
              <a:t> </a:t>
            </a:r>
            <a:r>
              <a:rPr lang="en-GB" sz="1960">
                <a:solidFill>
                  <a:schemeClr val="lt1"/>
                </a:solidFill>
                <a:uFill>
                  <a:noFill/>
                </a:uFill>
                <a:latin typeface="Calibri"/>
                <a:ea typeface="Calibri"/>
                <a:cs typeface="Calibri"/>
                <a:sym typeface="Calibri"/>
                <a:hlinkClick r:id="rId7">
                  <a:extLst>
                    <a:ext uri="{A12FA001-AC4F-418D-AE19-62706E023703}">
                      <ahyp:hlinkClr xmlns:ahyp="http://schemas.microsoft.com/office/drawing/2018/hyperlinkcolor" val="tx"/>
                    </a:ext>
                  </a:extLst>
                </a:hlinkClick>
              </a:rPr>
              <a:t>https://www.zizira.com/blogs/people-and-process/farmers-leaving-farming-in-meghalaya#:~:text=Is%20there%20a%20criterion%3F,in%20Meghalaya%20is%200.21%20hectare.</a:t>
            </a:r>
            <a:endParaRPr sz="1960">
              <a:solidFill>
                <a:schemeClr val="lt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960"/>
              <a:buNone/>
            </a:pPr>
            <a:endParaRPr sz="1960">
              <a:solidFill>
                <a:schemeClr val="lt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32"/>
          <p:cNvSpPr txBox="1">
            <a:spLocks noGrp="1"/>
          </p:cNvSpPr>
          <p:nvPr>
            <p:ph type="title"/>
          </p:nvPr>
        </p:nvSpPr>
        <p:spPr>
          <a:xfrm>
            <a:off x="838200" y="1987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5400"/>
              <a:buFont typeface="Times New Roman"/>
              <a:buNone/>
            </a:pPr>
            <a:r>
              <a:rPr lang="en-GB" sz="5400" b="1" i="1">
                <a:solidFill>
                  <a:srgbClr val="FFFF00"/>
                </a:solidFill>
                <a:latin typeface="Times New Roman"/>
                <a:ea typeface="Times New Roman"/>
                <a:cs typeface="Times New Roman"/>
                <a:sym typeface="Times New Roman"/>
              </a:rPr>
              <a:t>conti.....</a:t>
            </a:r>
            <a:endParaRPr sz="5400" b="1" i="1">
              <a:solidFill>
                <a:srgbClr val="FFFF00"/>
              </a:solidFill>
              <a:latin typeface="Times New Roman"/>
              <a:ea typeface="Times New Roman"/>
              <a:cs typeface="Times New Roman"/>
              <a:sym typeface="Times New Roman"/>
            </a:endParaRPr>
          </a:p>
        </p:txBody>
      </p:sp>
      <p:pic>
        <p:nvPicPr>
          <p:cNvPr id="455" name="Google Shape;455;p32" descr="shifting_cultivation"/>
          <p:cNvPicPr preferRelativeResize="0">
            <a:picLocks noGrp="1"/>
          </p:cNvPicPr>
          <p:nvPr>
            <p:ph type="body" idx="1"/>
          </p:nvPr>
        </p:nvPicPr>
        <p:blipFill rotWithShape="1">
          <a:blip r:embed="rId3">
            <a:alphaModFix/>
          </a:blip>
          <a:srcRect/>
          <a:stretch/>
        </p:blipFill>
        <p:spPr>
          <a:xfrm>
            <a:off x="838835" y="1691640"/>
            <a:ext cx="10514330" cy="4773295"/>
          </a:xfrm>
          <a:prstGeom prst="rect">
            <a:avLst/>
          </a:prstGeom>
          <a:noFill/>
          <a:ln>
            <a:noFill/>
          </a:ln>
        </p:spPr>
      </p:pic>
    </p:spTree>
  </p:cSld>
  <p:clrMapOvr>
    <a:masterClrMapping/>
  </p:clrMapOvr>
  <p:transition>
    <p:blinds/>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33"/>
          <p:cNvSpPr txBox="1">
            <a:spLocks noGrp="1"/>
          </p:cNvSpPr>
          <p:nvPr>
            <p:ph type="title"/>
          </p:nvPr>
        </p:nvSpPr>
        <p:spPr>
          <a:xfrm>
            <a:off x="838200" y="2315210"/>
            <a:ext cx="10515600" cy="1113790"/>
          </a:xfrm>
          <a:prstGeom prst="rect">
            <a:avLst/>
          </a:prstGeom>
          <a:solidFill>
            <a:schemeClr val="dk1"/>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5400"/>
              <a:buFont typeface="Times New Roman"/>
              <a:buNone/>
            </a:pPr>
            <a:r>
              <a:rPr lang="en-GB" sz="5400" b="1" i="1" dirty="0">
                <a:solidFill>
                  <a:srgbClr val="FFFF00"/>
                </a:solidFill>
                <a:latin typeface="Times New Roman"/>
                <a:ea typeface="Times New Roman"/>
                <a:cs typeface="Times New Roman"/>
                <a:sym typeface="Times New Roman"/>
              </a:rPr>
              <a:t>Thank You...!!</a:t>
            </a:r>
            <a:endParaRPr sz="5400" b="1" i="1" dirty="0">
              <a:solidFill>
                <a:srgbClr val="FFFF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txBox="1">
            <a:spLocks noGrp="1"/>
          </p:cNvSpPr>
          <p:nvPr>
            <p:ph type="title"/>
          </p:nvPr>
        </p:nvSpPr>
        <p:spPr>
          <a:xfrm>
            <a:off x="838200" y="365125"/>
            <a:ext cx="10515600" cy="1325563"/>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5400"/>
              <a:buFont typeface="Palatino Linotype"/>
              <a:buNone/>
            </a:pPr>
            <a:r>
              <a:rPr lang="en-GB" sz="5400" b="1">
                <a:solidFill>
                  <a:srgbClr val="FFFFFF"/>
                </a:solidFill>
                <a:latin typeface="Palatino Linotype"/>
                <a:ea typeface="Palatino Linotype"/>
                <a:cs typeface="Palatino Linotype"/>
                <a:sym typeface="Palatino Linotype"/>
              </a:rPr>
              <a:t>Problem Description</a:t>
            </a:r>
            <a:endParaRPr sz="5400" b="1">
              <a:solidFill>
                <a:srgbClr val="FFFFFF"/>
              </a:solidFill>
              <a:latin typeface="Palatino Linotype"/>
              <a:ea typeface="Palatino Linotype"/>
              <a:cs typeface="Palatino Linotype"/>
              <a:sym typeface="Palatino Linotype"/>
            </a:endParaRPr>
          </a:p>
        </p:txBody>
      </p:sp>
      <p:sp>
        <p:nvSpPr>
          <p:cNvPr id="120" name="Google Shape;120;p5"/>
          <p:cNvSpPr txBox="1">
            <a:spLocks noGrp="1"/>
          </p:cNvSpPr>
          <p:nvPr>
            <p:ph type="body" idx="1"/>
          </p:nvPr>
        </p:nvSpPr>
        <p:spPr>
          <a:xfrm>
            <a:off x="838200" y="1941195"/>
            <a:ext cx="10515600" cy="4351338"/>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rmAutofit/>
          </a:bodyPr>
          <a:lstStyle/>
          <a:p>
            <a:pPr marL="0" lvl="0" indent="0" algn="l" rtl="0">
              <a:lnSpc>
                <a:spcPct val="105000"/>
              </a:lnSpc>
              <a:spcBef>
                <a:spcPts val="0"/>
              </a:spcBef>
              <a:spcAft>
                <a:spcPts val="0"/>
              </a:spcAft>
              <a:buClr>
                <a:schemeClr val="dk1"/>
              </a:buClr>
              <a:buSzPts val="1100"/>
              <a:buFont typeface="Arial"/>
              <a:buNone/>
            </a:pPr>
            <a:r>
              <a:rPr lang="en-GB" sz="2520" i="1">
                <a:solidFill>
                  <a:srgbClr val="FFFF00"/>
                </a:solidFill>
                <a:latin typeface="Times New Roman"/>
                <a:ea typeface="Times New Roman"/>
                <a:cs typeface="Times New Roman"/>
                <a:sym typeface="Times New Roman"/>
              </a:rPr>
              <a:t>Shifting cultivation </a:t>
            </a:r>
            <a:r>
              <a:rPr lang="en-GB" sz="2520" i="1">
                <a:solidFill>
                  <a:srgbClr val="F2CCD0"/>
                </a:solidFill>
                <a:latin typeface="Times New Roman"/>
                <a:ea typeface="Times New Roman"/>
                <a:cs typeface="Times New Roman"/>
                <a:sym typeface="Times New Roman"/>
              </a:rPr>
              <a:t>is an agricultural system involving the clearing and burning of natural vegetation, followed by the cultivation of new fields for a few years. This is followed by a period of fallow during which the vegetation regenerates, after which the cycle begins all over again. This is typically followed in the hilly regions of the country. The cycle is likely to be over 7 to 20 years. Using multi-temporal satellite imagery. Develop AI/ML based software/algorithm to</a:t>
            </a:r>
            <a:r>
              <a:rPr lang="en-GB" sz="2520" i="1">
                <a:solidFill>
                  <a:srgbClr val="FFFF00"/>
                </a:solidFill>
                <a:latin typeface="Times New Roman"/>
                <a:ea typeface="Times New Roman"/>
                <a:cs typeface="Times New Roman"/>
                <a:sym typeface="Times New Roman"/>
              </a:rPr>
              <a:t> map/visualize/analyse </a:t>
            </a:r>
            <a:endParaRPr sz="2520" i="1">
              <a:solidFill>
                <a:srgbClr val="FFFF00"/>
              </a:solidFill>
              <a:latin typeface="Times New Roman"/>
              <a:ea typeface="Times New Roman"/>
              <a:cs typeface="Times New Roman"/>
              <a:sym typeface="Times New Roman"/>
            </a:endParaRPr>
          </a:p>
          <a:p>
            <a:pPr marL="0" lvl="0" indent="0" algn="l" rtl="0">
              <a:lnSpc>
                <a:spcPct val="105000"/>
              </a:lnSpc>
              <a:spcBef>
                <a:spcPts val="1600"/>
              </a:spcBef>
              <a:spcAft>
                <a:spcPts val="0"/>
              </a:spcAft>
              <a:buClr>
                <a:schemeClr val="dk1"/>
              </a:buClr>
              <a:buSzPts val="1100"/>
              <a:buFont typeface="Arial"/>
              <a:buNone/>
            </a:pPr>
            <a:r>
              <a:rPr lang="en-GB" sz="2520" i="1">
                <a:solidFill>
                  <a:srgbClr val="00B0F0"/>
                </a:solidFill>
                <a:latin typeface="Times New Roman"/>
                <a:ea typeface="Times New Roman"/>
                <a:cs typeface="Times New Roman"/>
                <a:sym typeface="Times New Roman"/>
              </a:rPr>
              <a:t>1. Areas exhibiting shifting cultivation. </a:t>
            </a:r>
            <a:endParaRPr sz="2520" i="1">
              <a:solidFill>
                <a:srgbClr val="00B0F0"/>
              </a:solidFill>
              <a:latin typeface="Times New Roman"/>
              <a:ea typeface="Times New Roman"/>
              <a:cs typeface="Times New Roman"/>
              <a:sym typeface="Times New Roman"/>
            </a:endParaRPr>
          </a:p>
          <a:p>
            <a:pPr marL="0" lvl="0" indent="0" algn="l" rtl="0">
              <a:lnSpc>
                <a:spcPct val="105000"/>
              </a:lnSpc>
              <a:spcBef>
                <a:spcPts val="1600"/>
              </a:spcBef>
              <a:spcAft>
                <a:spcPts val="0"/>
              </a:spcAft>
              <a:buClr>
                <a:schemeClr val="dk1"/>
              </a:buClr>
              <a:buSzPts val="1100"/>
              <a:buFont typeface="Arial"/>
              <a:buNone/>
            </a:pPr>
            <a:r>
              <a:rPr lang="en-GB" sz="2520" i="1">
                <a:solidFill>
                  <a:srgbClr val="00B0F0"/>
                </a:solidFill>
                <a:latin typeface="Times New Roman"/>
                <a:ea typeface="Times New Roman"/>
                <a:cs typeface="Times New Roman"/>
                <a:sym typeface="Times New Roman"/>
              </a:rPr>
              <a:t>2. Long-term changes.</a:t>
            </a:r>
            <a:endParaRPr sz="2520" i="1">
              <a:solidFill>
                <a:srgbClr val="00B0F0"/>
              </a:solidFill>
              <a:latin typeface="Times New Roman"/>
              <a:ea typeface="Times New Roman"/>
              <a:cs typeface="Times New Roman"/>
              <a:sym typeface="Times New Roman"/>
            </a:endParaRPr>
          </a:p>
        </p:txBody>
      </p:sp>
    </p:spTree>
  </p:cSld>
  <p:clrMapOvr>
    <a:masterClrMapping/>
  </p:clrMapOvr>
  <p:transition>
    <p:newsfla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6"/>
          <p:cNvSpPr txBox="1">
            <a:spLocks noGrp="1"/>
          </p:cNvSpPr>
          <p:nvPr>
            <p:ph type="title"/>
          </p:nvPr>
        </p:nvSpPr>
        <p:spPr>
          <a:xfrm>
            <a:off x="36830" y="17145"/>
            <a:ext cx="12163424" cy="132588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4"/>
              </a:buClr>
              <a:buSzPts val="3959"/>
              <a:buFont typeface="Comic Sans MS"/>
              <a:buNone/>
            </a:pPr>
            <a:r>
              <a:rPr lang="en-GB" sz="3959">
                <a:solidFill>
                  <a:schemeClr val="accent4"/>
                </a:solidFill>
                <a:latin typeface="Comic Sans MS"/>
                <a:ea typeface="Comic Sans MS"/>
                <a:cs typeface="Comic Sans MS"/>
                <a:sym typeface="Comic Sans MS"/>
              </a:rPr>
              <a:t>Research Work till Date :</a:t>
            </a:r>
            <a:r>
              <a:rPr lang="en-GB" sz="3959">
                <a:solidFill>
                  <a:schemeClr val="dk1"/>
                </a:solidFill>
                <a:latin typeface="Times New Roman"/>
                <a:ea typeface="Times New Roman"/>
                <a:cs typeface="Times New Roman"/>
                <a:sym typeface="Times New Roman"/>
              </a:rPr>
              <a:t> </a:t>
            </a:r>
            <a:r>
              <a:rPr lang="en-GB" sz="3959" b="1">
                <a:solidFill>
                  <a:schemeClr val="dk1"/>
                </a:solidFill>
                <a:latin typeface="Times New Roman"/>
                <a:ea typeface="Times New Roman"/>
                <a:cs typeface="Times New Roman"/>
                <a:sym typeface="Times New Roman"/>
              </a:rPr>
              <a:t>LITERATURE SURVEY</a:t>
            </a:r>
            <a:endParaRPr sz="3959" b="1">
              <a:solidFill>
                <a:schemeClr val="dk1"/>
              </a:solidFill>
              <a:latin typeface="Times New Roman"/>
              <a:ea typeface="Times New Roman"/>
              <a:cs typeface="Times New Roman"/>
              <a:sym typeface="Times New Roman"/>
            </a:endParaRPr>
          </a:p>
        </p:txBody>
      </p:sp>
      <p:sp>
        <p:nvSpPr>
          <p:cNvPr id="126" name="Google Shape;126;p6"/>
          <p:cNvSpPr txBox="1"/>
          <p:nvPr/>
        </p:nvSpPr>
        <p:spPr>
          <a:xfrm>
            <a:off x="1791970" y="1343025"/>
            <a:ext cx="8608060" cy="3987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000" b="0" i="0" u="none" strike="noStrike" cap="none">
                <a:solidFill>
                  <a:srgbClr val="00B0F0"/>
                </a:solidFill>
                <a:latin typeface="Comic Sans MS"/>
                <a:ea typeface="Comic Sans MS"/>
                <a:cs typeface="Comic Sans MS"/>
                <a:sym typeface="Comic Sans MS"/>
              </a:rPr>
              <a:t>Here add some latest papers in table form paper name year adv disadv</a:t>
            </a:r>
            <a:endParaRPr sz="2000">
              <a:solidFill>
                <a:srgbClr val="00B0F0"/>
              </a:solidFill>
              <a:latin typeface="Comic Sans MS"/>
              <a:ea typeface="Comic Sans MS"/>
              <a:cs typeface="Comic Sans MS"/>
              <a:sym typeface="Comic Sans MS"/>
            </a:endParaRPr>
          </a:p>
        </p:txBody>
      </p:sp>
      <p:graphicFrame>
        <p:nvGraphicFramePr>
          <p:cNvPr id="127" name="Google Shape;127;p6"/>
          <p:cNvGraphicFramePr/>
          <p:nvPr/>
        </p:nvGraphicFramePr>
        <p:xfrm>
          <a:off x="596265" y="2143760"/>
          <a:ext cx="10998850" cy="4118625"/>
        </p:xfrm>
        <a:graphic>
          <a:graphicData uri="http://schemas.openxmlformats.org/drawingml/2006/table">
            <a:tbl>
              <a:tblPr firstRow="1" bandRow="1">
                <a:noFill/>
                <a:tableStyleId>{B85112CB-256E-48C4-8383-C6DD5410AE3C}</a:tableStyleId>
              </a:tblPr>
              <a:tblGrid>
                <a:gridCol w="516250">
                  <a:extLst>
                    <a:ext uri="{9D8B030D-6E8A-4147-A177-3AD203B41FA5}">
                      <a16:colId xmlns:a16="http://schemas.microsoft.com/office/drawing/2014/main" val="20000"/>
                    </a:ext>
                  </a:extLst>
                </a:gridCol>
                <a:gridCol w="2332350">
                  <a:extLst>
                    <a:ext uri="{9D8B030D-6E8A-4147-A177-3AD203B41FA5}">
                      <a16:colId xmlns:a16="http://schemas.microsoft.com/office/drawing/2014/main" val="20001"/>
                    </a:ext>
                  </a:extLst>
                </a:gridCol>
                <a:gridCol w="1661800">
                  <a:extLst>
                    <a:ext uri="{9D8B030D-6E8A-4147-A177-3AD203B41FA5}">
                      <a16:colId xmlns:a16="http://schemas.microsoft.com/office/drawing/2014/main" val="20002"/>
                    </a:ext>
                  </a:extLst>
                </a:gridCol>
                <a:gridCol w="1544325">
                  <a:extLst>
                    <a:ext uri="{9D8B030D-6E8A-4147-A177-3AD203B41FA5}">
                      <a16:colId xmlns:a16="http://schemas.microsoft.com/office/drawing/2014/main" val="20003"/>
                    </a:ext>
                  </a:extLst>
                </a:gridCol>
                <a:gridCol w="1588775">
                  <a:extLst>
                    <a:ext uri="{9D8B030D-6E8A-4147-A177-3AD203B41FA5}">
                      <a16:colId xmlns:a16="http://schemas.microsoft.com/office/drawing/2014/main" val="20004"/>
                    </a:ext>
                  </a:extLst>
                </a:gridCol>
                <a:gridCol w="718825">
                  <a:extLst>
                    <a:ext uri="{9D8B030D-6E8A-4147-A177-3AD203B41FA5}">
                      <a16:colId xmlns:a16="http://schemas.microsoft.com/office/drawing/2014/main" val="20005"/>
                    </a:ext>
                  </a:extLst>
                </a:gridCol>
                <a:gridCol w="2636525">
                  <a:extLst>
                    <a:ext uri="{9D8B030D-6E8A-4147-A177-3AD203B41FA5}">
                      <a16:colId xmlns:a16="http://schemas.microsoft.com/office/drawing/2014/main" val="20006"/>
                    </a:ext>
                  </a:extLst>
                </a:gridCol>
              </a:tblGrid>
              <a:tr h="1001400">
                <a:tc>
                  <a:txBody>
                    <a:bodyPr/>
                    <a:lstStyle/>
                    <a:p>
                      <a:pPr marL="0" marR="0" lvl="0" indent="0" algn="ctr" rtl="0">
                        <a:lnSpc>
                          <a:spcPct val="115000"/>
                        </a:lnSpc>
                        <a:spcBef>
                          <a:spcPts val="0"/>
                        </a:spcBef>
                        <a:spcAft>
                          <a:spcPts val="0"/>
                        </a:spcAft>
                        <a:buClr>
                          <a:srgbClr val="422E2E"/>
                        </a:buClr>
                        <a:buSzPts val="1400"/>
                        <a:buFont typeface="Times New Roman"/>
                        <a:buNone/>
                      </a:pPr>
                      <a:r>
                        <a:rPr lang="en-GB" sz="1400" u="none" strike="noStrike" cap="none">
                          <a:solidFill>
                            <a:srgbClr val="422E2E"/>
                          </a:solidFill>
                          <a:latin typeface="Times New Roman"/>
                          <a:ea typeface="Times New Roman"/>
                          <a:cs typeface="Times New Roman"/>
                          <a:sym typeface="Times New Roman"/>
                        </a:rPr>
                        <a:t>No</a:t>
                      </a:r>
                      <a:endParaRPr sz="1400" u="none" strike="noStrike" cap="none">
                        <a:solidFill>
                          <a:srgbClr val="422E2E"/>
                        </a:solidFill>
                        <a:latin typeface="Times New Roman"/>
                        <a:ea typeface="Times New Roman"/>
                        <a:cs typeface="Times New Roman"/>
                        <a:sym typeface="Times New Roman"/>
                      </a:endParaRPr>
                    </a:p>
                  </a:txBody>
                  <a:tcPr marL="68575" marR="68575" marT="0" marB="0" anchor="ctr">
                    <a:lnL w="12700" cap="flat" cmpd="sng">
                      <a:solidFill>
                        <a:srgbClr val="9E3611"/>
                      </a:solidFill>
                      <a:prstDash val="solid"/>
                      <a:round/>
                      <a:headEnd type="none" w="sm" len="sm"/>
                      <a:tailEnd type="none" w="sm" len="sm"/>
                    </a:lnL>
                    <a:lnR w="12700" cap="flat" cmpd="sng">
                      <a:solidFill>
                        <a:srgbClr val="9E3611"/>
                      </a:solidFill>
                      <a:prstDash val="solid"/>
                      <a:round/>
                      <a:headEnd type="none" w="sm" len="sm"/>
                      <a:tailEnd type="none" w="sm" len="sm"/>
                    </a:lnR>
                    <a:lnT w="12700" cap="flat" cmpd="sng">
                      <a:solidFill>
                        <a:srgbClr val="9E3611"/>
                      </a:solidFill>
                      <a:prstDash val="solid"/>
                      <a:round/>
                      <a:headEnd type="none" w="sm" len="sm"/>
                      <a:tailEnd type="none" w="sm" len="sm"/>
                    </a:lnT>
                    <a:lnB w="12700" cap="flat" cmpd="sng">
                      <a:solidFill>
                        <a:srgbClr val="9E3611"/>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rgbClr val="422E2E"/>
                        </a:buClr>
                        <a:buSzPts val="1400"/>
                        <a:buFont typeface="Times New Roman"/>
                        <a:buNone/>
                      </a:pPr>
                      <a:r>
                        <a:rPr lang="en-GB" sz="1400" u="none" strike="noStrike" cap="none">
                          <a:solidFill>
                            <a:srgbClr val="422E2E"/>
                          </a:solidFill>
                          <a:latin typeface="Times New Roman"/>
                          <a:ea typeface="Times New Roman"/>
                          <a:cs typeface="Times New Roman"/>
                          <a:sym typeface="Times New Roman"/>
                        </a:rPr>
                        <a:t>Paper title</a:t>
                      </a:r>
                      <a:endParaRPr sz="1400" u="none" strike="noStrike" cap="none">
                        <a:solidFill>
                          <a:srgbClr val="422E2E"/>
                        </a:solidFill>
                        <a:latin typeface="Times New Roman"/>
                        <a:ea typeface="Times New Roman"/>
                        <a:cs typeface="Times New Roman"/>
                        <a:sym typeface="Times New Roman"/>
                      </a:endParaRPr>
                    </a:p>
                  </a:txBody>
                  <a:tcPr marL="68575" marR="68575" marT="0" marB="0" anchor="ctr">
                    <a:lnL w="12700" cap="flat" cmpd="sng">
                      <a:solidFill>
                        <a:srgbClr val="9E3611"/>
                      </a:solidFill>
                      <a:prstDash val="solid"/>
                      <a:round/>
                      <a:headEnd type="none" w="sm" len="sm"/>
                      <a:tailEnd type="none" w="sm" len="sm"/>
                    </a:lnL>
                    <a:lnR w="12700" cap="flat" cmpd="sng">
                      <a:solidFill>
                        <a:srgbClr val="9E3611"/>
                      </a:solidFill>
                      <a:prstDash val="solid"/>
                      <a:round/>
                      <a:headEnd type="none" w="sm" len="sm"/>
                      <a:tailEnd type="none" w="sm" len="sm"/>
                    </a:lnR>
                    <a:lnT w="12700" cap="flat" cmpd="sng">
                      <a:solidFill>
                        <a:srgbClr val="9E3611"/>
                      </a:solidFill>
                      <a:prstDash val="solid"/>
                      <a:round/>
                      <a:headEnd type="none" w="sm" len="sm"/>
                      <a:tailEnd type="none" w="sm" len="sm"/>
                    </a:lnT>
                    <a:lnB w="12700" cap="flat" cmpd="sng">
                      <a:solidFill>
                        <a:srgbClr val="9E3611"/>
                      </a:solidFill>
                      <a:prstDash val="solid"/>
                      <a:round/>
                      <a:headEnd type="none" w="sm" len="sm"/>
                      <a:tailEnd type="none" w="sm" len="sm"/>
                    </a:lnB>
                    <a:gradFill>
                      <a:gsLst>
                        <a:gs pos="0">
                          <a:srgbClr val="9EE256"/>
                        </a:gs>
                        <a:gs pos="100000">
                          <a:srgbClr val="52762D"/>
                        </a:gs>
                      </a:gsLst>
                      <a:lin ang="5400000" scaled="0"/>
                    </a:gradFill>
                  </a:tcPr>
                </a:tc>
                <a:tc>
                  <a:txBody>
                    <a:bodyPr/>
                    <a:lstStyle/>
                    <a:p>
                      <a:pPr marL="0" marR="0" lvl="0" indent="0" algn="ctr" rtl="0">
                        <a:lnSpc>
                          <a:spcPct val="115000"/>
                        </a:lnSpc>
                        <a:spcBef>
                          <a:spcPts val="0"/>
                        </a:spcBef>
                        <a:spcAft>
                          <a:spcPts val="0"/>
                        </a:spcAft>
                        <a:buClr>
                          <a:srgbClr val="422E2E"/>
                        </a:buClr>
                        <a:buSzPts val="1400"/>
                        <a:buFont typeface="Times New Roman"/>
                        <a:buNone/>
                      </a:pPr>
                      <a:r>
                        <a:rPr lang="en-GB" sz="1400" u="none" strike="noStrike" cap="none">
                          <a:solidFill>
                            <a:srgbClr val="422E2E"/>
                          </a:solidFill>
                          <a:latin typeface="Times New Roman"/>
                          <a:ea typeface="Times New Roman"/>
                          <a:cs typeface="Times New Roman"/>
                          <a:sym typeface="Times New Roman"/>
                        </a:rPr>
                        <a:t>Author</a:t>
                      </a:r>
                      <a:endParaRPr sz="1400" u="none" strike="noStrike" cap="none">
                        <a:solidFill>
                          <a:srgbClr val="422E2E"/>
                        </a:solidFill>
                        <a:latin typeface="Times New Roman"/>
                        <a:ea typeface="Times New Roman"/>
                        <a:cs typeface="Times New Roman"/>
                        <a:sym typeface="Times New Roman"/>
                      </a:endParaRPr>
                    </a:p>
                    <a:p>
                      <a:pPr marL="0" marR="0" lvl="0" indent="0" algn="ctr" rtl="0">
                        <a:lnSpc>
                          <a:spcPct val="115000"/>
                        </a:lnSpc>
                        <a:spcBef>
                          <a:spcPts val="0"/>
                        </a:spcBef>
                        <a:spcAft>
                          <a:spcPts val="0"/>
                        </a:spcAft>
                        <a:buClr>
                          <a:srgbClr val="422E2E"/>
                        </a:buClr>
                        <a:buSzPts val="1400"/>
                        <a:buFont typeface="Times New Roman"/>
                        <a:buNone/>
                      </a:pPr>
                      <a:r>
                        <a:rPr lang="en-GB" sz="1400" u="none" strike="noStrike" cap="none">
                          <a:solidFill>
                            <a:srgbClr val="422E2E"/>
                          </a:solidFill>
                          <a:latin typeface="Times New Roman"/>
                          <a:ea typeface="Times New Roman"/>
                          <a:cs typeface="Times New Roman"/>
                          <a:sym typeface="Times New Roman"/>
                        </a:rPr>
                        <a:t>name</a:t>
                      </a:r>
                      <a:endParaRPr sz="1400" u="none" strike="noStrike" cap="none">
                        <a:solidFill>
                          <a:srgbClr val="422E2E"/>
                        </a:solidFill>
                        <a:latin typeface="Times New Roman"/>
                        <a:ea typeface="Times New Roman"/>
                        <a:cs typeface="Times New Roman"/>
                        <a:sym typeface="Times New Roman"/>
                      </a:endParaRPr>
                    </a:p>
                  </a:txBody>
                  <a:tcPr marL="68575" marR="68575" marT="0" marB="0" anchor="ctr">
                    <a:lnL w="12700" cap="flat" cmpd="sng">
                      <a:solidFill>
                        <a:srgbClr val="9E3611"/>
                      </a:solidFill>
                      <a:prstDash val="solid"/>
                      <a:round/>
                      <a:headEnd type="none" w="sm" len="sm"/>
                      <a:tailEnd type="none" w="sm" len="sm"/>
                    </a:lnL>
                    <a:lnR w="12700" cap="flat" cmpd="sng">
                      <a:solidFill>
                        <a:srgbClr val="9E3611"/>
                      </a:solidFill>
                      <a:prstDash val="solid"/>
                      <a:round/>
                      <a:headEnd type="none" w="sm" len="sm"/>
                      <a:tailEnd type="none" w="sm" len="sm"/>
                    </a:lnR>
                    <a:lnT w="12700" cap="flat" cmpd="sng">
                      <a:solidFill>
                        <a:srgbClr val="9E3611"/>
                      </a:solidFill>
                      <a:prstDash val="solid"/>
                      <a:round/>
                      <a:headEnd type="none" w="sm" len="sm"/>
                      <a:tailEnd type="none" w="sm" len="sm"/>
                    </a:lnT>
                    <a:lnB w="12700" cap="flat" cmpd="sng">
                      <a:solidFill>
                        <a:srgbClr val="9E3611"/>
                      </a:solidFill>
                      <a:prstDash val="solid"/>
                      <a:round/>
                      <a:headEnd type="none" w="sm" len="sm"/>
                      <a:tailEnd type="none" w="sm" len="sm"/>
                    </a:lnB>
                    <a:gradFill>
                      <a:gsLst>
                        <a:gs pos="0">
                          <a:srgbClr val="FBFB11"/>
                        </a:gs>
                        <a:gs pos="100000">
                          <a:srgbClr val="838309"/>
                        </a:gs>
                      </a:gsLst>
                      <a:lin ang="5400000" scaled="0"/>
                    </a:gradFill>
                  </a:tcPr>
                </a:tc>
                <a:tc>
                  <a:txBody>
                    <a:bodyPr/>
                    <a:lstStyle/>
                    <a:p>
                      <a:pPr marL="0" marR="0" lvl="0" indent="0" algn="ctr" rtl="0">
                        <a:lnSpc>
                          <a:spcPct val="115000"/>
                        </a:lnSpc>
                        <a:spcBef>
                          <a:spcPts val="0"/>
                        </a:spcBef>
                        <a:spcAft>
                          <a:spcPts val="0"/>
                        </a:spcAft>
                        <a:buClr>
                          <a:srgbClr val="422E2E"/>
                        </a:buClr>
                        <a:buSzPts val="1400"/>
                        <a:buFont typeface="Times New Roman"/>
                        <a:buNone/>
                      </a:pPr>
                      <a:r>
                        <a:rPr lang="en-GB" sz="1400" u="none" strike="noStrike" cap="none">
                          <a:solidFill>
                            <a:srgbClr val="422E2E"/>
                          </a:solidFill>
                          <a:latin typeface="Times New Roman"/>
                          <a:ea typeface="Times New Roman"/>
                          <a:cs typeface="Times New Roman"/>
                          <a:sym typeface="Times New Roman"/>
                        </a:rPr>
                        <a:t>Journal name</a:t>
                      </a:r>
                      <a:endParaRPr sz="1400" u="none" strike="noStrike" cap="none">
                        <a:solidFill>
                          <a:srgbClr val="422E2E"/>
                        </a:solidFill>
                        <a:latin typeface="Times New Roman"/>
                        <a:ea typeface="Times New Roman"/>
                        <a:cs typeface="Times New Roman"/>
                        <a:sym typeface="Times New Roman"/>
                      </a:endParaRPr>
                    </a:p>
                  </a:txBody>
                  <a:tcPr marL="68575" marR="68575" marT="0" marB="0" anchor="ctr">
                    <a:lnL w="12700" cap="flat" cmpd="sng">
                      <a:solidFill>
                        <a:srgbClr val="9E3611"/>
                      </a:solidFill>
                      <a:prstDash val="solid"/>
                      <a:round/>
                      <a:headEnd type="none" w="sm" len="sm"/>
                      <a:tailEnd type="none" w="sm" len="sm"/>
                    </a:lnL>
                    <a:lnR w="12700" cap="flat" cmpd="sng">
                      <a:solidFill>
                        <a:srgbClr val="9E3611"/>
                      </a:solidFill>
                      <a:prstDash val="solid"/>
                      <a:round/>
                      <a:headEnd type="none" w="sm" len="sm"/>
                      <a:tailEnd type="none" w="sm" len="sm"/>
                    </a:lnR>
                    <a:lnT w="12700" cap="flat" cmpd="sng">
                      <a:solidFill>
                        <a:srgbClr val="9E3611"/>
                      </a:solidFill>
                      <a:prstDash val="solid"/>
                      <a:round/>
                      <a:headEnd type="none" w="sm" len="sm"/>
                      <a:tailEnd type="none" w="sm" len="sm"/>
                    </a:lnT>
                    <a:lnB w="12700" cap="flat" cmpd="sng">
                      <a:solidFill>
                        <a:srgbClr val="9E3611"/>
                      </a:solidFill>
                      <a:prstDash val="solid"/>
                      <a:round/>
                      <a:headEnd type="none" w="sm" len="sm"/>
                      <a:tailEnd type="none" w="sm" len="sm"/>
                    </a:lnB>
                    <a:gradFill>
                      <a:gsLst>
                        <a:gs pos="0">
                          <a:srgbClr val="9EE256"/>
                        </a:gs>
                        <a:gs pos="100000">
                          <a:srgbClr val="52762D"/>
                        </a:gs>
                      </a:gsLst>
                      <a:lin ang="5400000" scaled="0"/>
                    </a:gradFill>
                  </a:tcPr>
                </a:tc>
                <a:tc>
                  <a:txBody>
                    <a:bodyPr/>
                    <a:lstStyle/>
                    <a:p>
                      <a:pPr marL="0" marR="0" lvl="0" indent="0" algn="ctr" rtl="0">
                        <a:lnSpc>
                          <a:spcPct val="115000"/>
                        </a:lnSpc>
                        <a:spcBef>
                          <a:spcPts val="0"/>
                        </a:spcBef>
                        <a:spcAft>
                          <a:spcPts val="0"/>
                        </a:spcAft>
                        <a:buClr>
                          <a:srgbClr val="422E2E"/>
                        </a:buClr>
                        <a:buSzPts val="1400"/>
                        <a:buFont typeface="Times New Roman"/>
                        <a:buNone/>
                      </a:pPr>
                      <a:r>
                        <a:rPr lang="en-GB" sz="1400" u="none" strike="noStrike" cap="none">
                          <a:solidFill>
                            <a:srgbClr val="422E2E"/>
                          </a:solidFill>
                          <a:latin typeface="Times New Roman"/>
                          <a:ea typeface="Times New Roman"/>
                          <a:cs typeface="Times New Roman"/>
                          <a:sym typeface="Times New Roman"/>
                        </a:rPr>
                        <a:t>Method used</a:t>
                      </a:r>
                      <a:endParaRPr sz="1400" u="none" strike="noStrike" cap="none">
                        <a:solidFill>
                          <a:srgbClr val="422E2E"/>
                        </a:solidFill>
                        <a:latin typeface="Times New Roman"/>
                        <a:ea typeface="Times New Roman"/>
                        <a:cs typeface="Times New Roman"/>
                        <a:sym typeface="Times New Roman"/>
                      </a:endParaRPr>
                    </a:p>
                  </a:txBody>
                  <a:tcPr marL="68575" marR="68575" marT="0" marB="0" anchor="ctr">
                    <a:lnL w="12700" cap="flat" cmpd="sng">
                      <a:solidFill>
                        <a:srgbClr val="9E3611"/>
                      </a:solidFill>
                      <a:prstDash val="solid"/>
                      <a:round/>
                      <a:headEnd type="none" w="sm" len="sm"/>
                      <a:tailEnd type="none" w="sm" len="sm"/>
                    </a:lnL>
                    <a:lnR w="12700" cap="flat" cmpd="sng">
                      <a:solidFill>
                        <a:srgbClr val="9E3611"/>
                      </a:solidFill>
                      <a:prstDash val="solid"/>
                      <a:round/>
                      <a:headEnd type="none" w="sm" len="sm"/>
                      <a:tailEnd type="none" w="sm" len="sm"/>
                    </a:lnR>
                    <a:lnT w="12700" cap="flat" cmpd="sng">
                      <a:solidFill>
                        <a:srgbClr val="9E3611"/>
                      </a:solidFill>
                      <a:prstDash val="solid"/>
                      <a:round/>
                      <a:headEnd type="none" w="sm" len="sm"/>
                      <a:tailEnd type="none" w="sm" len="sm"/>
                    </a:lnT>
                    <a:lnB w="12700" cap="flat" cmpd="sng">
                      <a:solidFill>
                        <a:srgbClr val="9E3611"/>
                      </a:solidFill>
                      <a:prstDash val="solid"/>
                      <a:round/>
                      <a:headEnd type="none" w="sm" len="sm"/>
                      <a:tailEnd type="none" w="sm" len="sm"/>
                    </a:lnB>
                    <a:gradFill>
                      <a:gsLst>
                        <a:gs pos="0">
                          <a:srgbClr val="FBFB11"/>
                        </a:gs>
                        <a:gs pos="100000">
                          <a:srgbClr val="838309"/>
                        </a:gs>
                      </a:gsLst>
                      <a:lin ang="5400000" scaled="0"/>
                    </a:gradFill>
                  </a:tcPr>
                </a:tc>
                <a:tc>
                  <a:txBody>
                    <a:bodyPr/>
                    <a:lstStyle/>
                    <a:p>
                      <a:pPr marL="0" marR="0" lvl="0" indent="0" algn="ctr" rtl="0">
                        <a:lnSpc>
                          <a:spcPct val="115000"/>
                        </a:lnSpc>
                        <a:spcBef>
                          <a:spcPts val="0"/>
                        </a:spcBef>
                        <a:spcAft>
                          <a:spcPts val="0"/>
                        </a:spcAft>
                        <a:buClr>
                          <a:srgbClr val="422E2E"/>
                        </a:buClr>
                        <a:buSzPts val="1800"/>
                        <a:buFont typeface="Times New Roman"/>
                        <a:buNone/>
                      </a:pPr>
                      <a:r>
                        <a:rPr lang="en-GB" sz="1800" u="none" strike="noStrike" cap="none">
                          <a:solidFill>
                            <a:srgbClr val="422E2E"/>
                          </a:solidFill>
                          <a:latin typeface="Times New Roman"/>
                          <a:ea typeface="Times New Roman"/>
                          <a:cs typeface="Times New Roman"/>
                          <a:sym typeface="Times New Roman"/>
                        </a:rPr>
                        <a:t>Year</a:t>
                      </a:r>
                      <a:endParaRPr sz="1400" u="none" strike="noStrike" cap="none">
                        <a:solidFill>
                          <a:srgbClr val="422E2E"/>
                        </a:solidFill>
                        <a:latin typeface="Times New Roman"/>
                        <a:ea typeface="Times New Roman"/>
                        <a:cs typeface="Times New Roman"/>
                        <a:sym typeface="Times New Roman"/>
                      </a:endParaRPr>
                    </a:p>
                  </a:txBody>
                  <a:tcPr marL="68575" marR="68575" marT="0" marB="0" anchor="ctr">
                    <a:lnL w="12700" cap="flat" cmpd="sng">
                      <a:solidFill>
                        <a:srgbClr val="9E3611"/>
                      </a:solidFill>
                      <a:prstDash val="solid"/>
                      <a:round/>
                      <a:headEnd type="none" w="sm" len="sm"/>
                      <a:tailEnd type="none" w="sm" len="sm"/>
                    </a:lnL>
                    <a:lnR w="12700" cap="flat" cmpd="sng">
                      <a:solidFill>
                        <a:srgbClr val="9E3611"/>
                      </a:solidFill>
                      <a:prstDash val="solid"/>
                      <a:round/>
                      <a:headEnd type="none" w="sm" len="sm"/>
                      <a:tailEnd type="none" w="sm" len="sm"/>
                    </a:lnR>
                    <a:lnT w="12700" cap="flat" cmpd="sng">
                      <a:solidFill>
                        <a:srgbClr val="9E3611"/>
                      </a:solidFill>
                      <a:prstDash val="solid"/>
                      <a:round/>
                      <a:headEnd type="none" w="sm" len="sm"/>
                      <a:tailEnd type="none" w="sm" len="sm"/>
                    </a:lnT>
                    <a:lnB w="12700" cap="flat" cmpd="sng">
                      <a:solidFill>
                        <a:srgbClr val="9E3611"/>
                      </a:solidFill>
                      <a:prstDash val="solid"/>
                      <a:round/>
                      <a:headEnd type="none" w="sm" len="sm"/>
                      <a:tailEnd type="none" w="sm" len="sm"/>
                    </a:lnB>
                    <a:gradFill>
                      <a:gsLst>
                        <a:gs pos="0">
                          <a:srgbClr val="9EE256"/>
                        </a:gs>
                        <a:gs pos="100000">
                          <a:srgbClr val="52762D"/>
                        </a:gs>
                      </a:gsLst>
                      <a:lin ang="5400000" scaled="0"/>
                    </a:gradFill>
                  </a:tcPr>
                </a:tc>
                <a:tc>
                  <a:txBody>
                    <a:bodyPr/>
                    <a:lstStyle/>
                    <a:p>
                      <a:pPr marL="0" marR="0" lvl="0" indent="0" algn="ctr" rtl="0">
                        <a:lnSpc>
                          <a:spcPct val="115000"/>
                        </a:lnSpc>
                        <a:spcBef>
                          <a:spcPts val="0"/>
                        </a:spcBef>
                        <a:spcAft>
                          <a:spcPts val="0"/>
                        </a:spcAft>
                        <a:buClr>
                          <a:srgbClr val="422E2E"/>
                        </a:buClr>
                        <a:buSzPts val="1400"/>
                        <a:buFont typeface="Times New Roman"/>
                        <a:buNone/>
                      </a:pPr>
                      <a:r>
                        <a:rPr lang="en-GB" sz="1400" u="none" strike="noStrike" cap="none">
                          <a:solidFill>
                            <a:srgbClr val="422E2E"/>
                          </a:solidFill>
                          <a:latin typeface="Times New Roman"/>
                          <a:ea typeface="Times New Roman"/>
                          <a:cs typeface="Times New Roman"/>
                          <a:sym typeface="Times New Roman"/>
                        </a:rPr>
                        <a:t>Advantages/Accuracy</a:t>
                      </a:r>
                      <a:endParaRPr sz="1400" u="none" strike="noStrike" cap="none">
                        <a:solidFill>
                          <a:srgbClr val="422E2E"/>
                        </a:solidFill>
                        <a:latin typeface="Times New Roman"/>
                        <a:ea typeface="Times New Roman"/>
                        <a:cs typeface="Times New Roman"/>
                        <a:sym typeface="Times New Roman"/>
                      </a:endParaRPr>
                    </a:p>
                  </a:txBody>
                  <a:tcPr marL="68575" marR="68575" marT="0" marB="0" anchor="ctr">
                    <a:lnL w="12700" cap="flat" cmpd="sng">
                      <a:solidFill>
                        <a:srgbClr val="9E3611"/>
                      </a:solidFill>
                      <a:prstDash val="solid"/>
                      <a:round/>
                      <a:headEnd type="none" w="sm" len="sm"/>
                      <a:tailEnd type="none" w="sm" len="sm"/>
                    </a:lnL>
                    <a:lnR w="12700" cap="flat" cmpd="sng">
                      <a:solidFill>
                        <a:srgbClr val="9E3611"/>
                      </a:solidFill>
                      <a:prstDash val="solid"/>
                      <a:round/>
                      <a:headEnd type="none" w="sm" len="sm"/>
                      <a:tailEnd type="none" w="sm" len="sm"/>
                    </a:lnR>
                    <a:lnT w="12700" cap="flat" cmpd="sng">
                      <a:solidFill>
                        <a:srgbClr val="9E3611"/>
                      </a:solidFill>
                      <a:prstDash val="solid"/>
                      <a:round/>
                      <a:headEnd type="none" w="sm" len="sm"/>
                      <a:tailEnd type="none" w="sm" len="sm"/>
                    </a:lnT>
                    <a:lnB w="12700" cap="flat" cmpd="sng">
                      <a:solidFill>
                        <a:srgbClr val="9E3611"/>
                      </a:solidFill>
                      <a:prstDash val="solid"/>
                      <a:round/>
                      <a:headEnd type="none" w="sm" len="sm"/>
                      <a:tailEnd type="none" w="sm" len="sm"/>
                    </a:lnB>
                    <a:gradFill>
                      <a:gsLst>
                        <a:gs pos="0">
                          <a:srgbClr val="FBFB11"/>
                        </a:gs>
                        <a:gs pos="100000">
                          <a:srgbClr val="838309"/>
                        </a:gs>
                      </a:gsLst>
                      <a:lin ang="5400000" scaled="0"/>
                    </a:gradFill>
                  </a:tcPr>
                </a:tc>
                <a:extLst>
                  <a:ext uri="{0D108BD9-81ED-4DB2-BD59-A6C34878D82A}">
                    <a16:rowId xmlns:a16="http://schemas.microsoft.com/office/drawing/2014/main" val="10000"/>
                  </a:ext>
                </a:extLst>
              </a:tr>
              <a:tr h="3117225">
                <a:tc>
                  <a:txBody>
                    <a:bodyPr/>
                    <a:lstStyle/>
                    <a:p>
                      <a:pPr marL="0" marR="0" lvl="0" indent="0" algn="just" rtl="0">
                        <a:lnSpc>
                          <a:spcPct val="115000"/>
                        </a:lnSpc>
                        <a:spcBef>
                          <a:spcPts val="0"/>
                        </a:spcBef>
                        <a:spcAft>
                          <a:spcPts val="0"/>
                        </a:spcAft>
                        <a:buClr>
                          <a:schemeClr val="dk1"/>
                        </a:buClr>
                        <a:buSzPts val="1200"/>
                        <a:buFont typeface="Times New Roman"/>
                        <a:buNone/>
                      </a:pPr>
                      <a:r>
                        <a:rPr lang="en-GB" sz="1200" u="none" strike="noStrike" cap="none">
                          <a:latin typeface="Times New Roman"/>
                          <a:ea typeface="Times New Roman"/>
                          <a:cs typeface="Times New Roman"/>
                          <a:sym typeface="Times New Roman"/>
                        </a:rPr>
                        <a:t>1</a:t>
                      </a:r>
                      <a:endParaRPr sz="1200" b="0" u="none" strike="noStrike" cap="none">
                        <a:latin typeface="Times New Roman"/>
                        <a:ea typeface="Times New Roman"/>
                        <a:cs typeface="Times New Roman"/>
                        <a:sym typeface="Times New Roman"/>
                      </a:endParaRPr>
                    </a:p>
                  </a:txBody>
                  <a:tcPr marL="68575" marR="68575" marT="0" marB="0" anchor="ctr">
                    <a:lnL w="12700" cap="flat" cmpd="sng">
                      <a:solidFill>
                        <a:srgbClr val="9E3611"/>
                      </a:solidFill>
                      <a:prstDash val="solid"/>
                      <a:round/>
                      <a:headEnd type="none" w="sm" len="sm"/>
                      <a:tailEnd type="none" w="sm" len="sm"/>
                    </a:lnL>
                    <a:lnR w="12700" cap="flat" cmpd="sng">
                      <a:solidFill>
                        <a:srgbClr val="9E3611"/>
                      </a:solidFill>
                      <a:prstDash val="solid"/>
                      <a:round/>
                      <a:headEnd type="none" w="sm" len="sm"/>
                      <a:tailEnd type="none" w="sm" len="sm"/>
                    </a:lnR>
                    <a:lnT w="12700" cap="flat" cmpd="sng">
                      <a:solidFill>
                        <a:srgbClr val="9E3611"/>
                      </a:solidFill>
                      <a:prstDash val="solid"/>
                      <a:round/>
                      <a:headEnd type="none" w="sm" len="sm"/>
                      <a:tailEnd type="none" w="sm" len="sm"/>
                    </a:lnT>
                    <a:lnB w="12700" cap="flat" cmpd="sng">
                      <a:solidFill>
                        <a:srgbClr val="9E3611"/>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chemeClr val="dk1"/>
                        </a:buClr>
                        <a:buSzPts val="1800"/>
                        <a:buFont typeface="Arial"/>
                        <a:buNone/>
                      </a:pPr>
                      <a:r>
                        <a:rPr lang="en-GB" sz="1200" u="sng" strike="noStrike" cap="none">
                          <a:solidFill>
                            <a:schemeClr val="hlink"/>
                          </a:solidFill>
                          <a:latin typeface="Rockwell"/>
                          <a:ea typeface="Rockwell"/>
                          <a:cs typeface="Rockwell"/>
                          <a:sym typeface="Rockwell"/>
                          <a:hlinkClick r:id="rId3"/>
                        </a:rPr>
                        <a:t>Spatio-Temporal Monitoring of Shifting Cultivation Using Landsat Images: Soft Classification Approach</a:t>
                      </a:r>
                      <a:endParaRPr sz="1400" b="0"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9E3611"/>
                      </a:solidFill>
                      <a:prstDash val="solid"/>
                      <a:round/>
                      <a:headEnd type="none" w="sm" len="sm"/>
                      <a:tailEnd type="none" w="sm" len="sm"/>
                    </a:lnL>
                    <a:lnR w="12700" cap="flat" cmpd="sng">
                      <a:solidFill>
                        <a:srgbClr val="9E3611"/>
                      </a:solidFill>
                      <a:prstDash val="solid"/>
                      <a:round/>
                      <a:headEnd type="none" w="sm" len="sm"/>
                      <a:tailEnd type="none" w="sm" len="sm"/>
                    </a:lnR>
                    <a:lnT w="12700" cap="flat" cmpd="sng">
                      <a:solidFill>
                        <a:srgbClr val="9E3611"/>
                      </a:solidFill>
                      <a:prstDash val="solid"/>
                      <a:round/>
                      <a:headEnd type="none" w="sm" len="sm"/>
                      <a:tailEnd type="none" w="sm" len="sm"/>
                    </a:lnT>
                    <a:lnB w="12700" cap="flat" cmpd="sng">
                      <a:solidFill>
                        <a:srgbClr val="9E3611"/>
                      </a:solidFill>
                      <a:prstDash val="solid"/>
                      <a:round/>
                      <a:headEnd type="none" w="sm" len="sm"/>
                      <a:tailEnd type="none" w="sm" len="sm"/>
                    </a:lnB>
                    <a:solidFill>
                      <a:srgbClr val="FFFFFF"/>
                    </a:solidFill>
                  </a:tcPr>
                </a:tc>
                <a:tc>
                  <a:txBody>
                    <a:bodyPr/>
                    <a:lstStyle/>
                    <a:p>
                      <a:pPr marL="457200" marR="0" lvl="0" indent="-298450" algn="l" rtl="0">
                        <a:lnSpc>
                          <a:spcPct val="115000"/>
                        </a:lnSpc>
                        <a:spcBef>
                          <a:spcPts val="0"/>
                        </a:spcBef>
                        <a:spcAft>
                          <a:spcPts val="0"/>
                        </a:spcAft>
                        <a:buClr>
                          <a:srgbClr val="333333"/>
                        </a:buClr>
                        <a:buSzPts val="1100"/>
                        <a:buFont typeface="Roboto"/>
                        <a:buChar char="●"/>
                      </a:pPr>
                      <a:r>
                        <a:rPr lang="en-GB" sz="1100" u="sng" strike="noStrike" cap="none">
                          <a:solidFill>
                            <a:srgbClr val="A345C9"/>
                          </a:solidFill>
                          <a:highlight>
                            <a:srgbClr val="FCFCFC"/>
                          </a:highlight>
                          <a:latin typeface="Roboto"/>
                          <a:ea typeface="Roboto"/>
                          <a:cs typeface="Roboto"/>
                          <a:sym typeface="Roboto"/>
                        </a:rPr>
                        <a:t>G. Venkata Rao</a:t>
                      </a:r>
                      <a:r>
                        <a:rPr lang="en-GB" sz="1100" u="none" strike="noStrike" cap="none">
                          <a:solidFill>
                            <a:srgbClr val="333333"/>
                          </a:solidFill>
                          <a:highlight>
                            <a:srgbClr val="FCFCFC"/>
                          </a:highlight>
                          <a:latin typeface="Roboto"/>
                          <a:ea typeface="Roboto"/>
                          <a:cs typeface="Roboto"/>
                          <a:sym typeface="Roboto"/>
                        </a:rPr>
                        <a:t>, </a:t>
                      </a:r>
                      <a:endParaRPr sz="1100" u="none" strike="noStrike" cap="none">
                        <a:solidFill>
                          <a:srgbClr val="333333"/>
                        </a:solidFill>
                        <a:highlight>
                          <a:srgbClr val="FCFCFC"/>
                        </a:highlight>
                        <a:latin typeface="Roboto"/>
                        <a:ea typeface="Roboto"/>
                        <a:cs typeface="Roboto"/>
                        <a:sym typeface="Roboto"/>
                      </a:endParaRPr>
                    </a:p>
                    <a:p>
                      <a:pPr marL="457200" marR="0" lvl="0" indent="-298450" algn="l" rtl="0">
                        <a:lnSpc>
                          <a:spcPct val="115000"/>
                        </a:lnSpc>
                        <a:spcBef>
                          <a:spcPts val="0"/>
                        </a:spcBef>
                        <a:spcAft>
                          <a:spcPts val="0"/>
                        </a:spcAft>
                        <a:buClr>
                          <a:srgbClr val="333333"/>
                        </a:buClr>
                        <a:buSzPts val="1100"/>
                        <a:buFont typeface="Roboto"/>
                        <a:buChar char="●"/>
                      </a:pPr>
                      <a:r>
                        <a:rPr lang="en-GB" sz="1100" u="sng" strike="noStrike" cap="none">
                          <a:solidFill>
                            <a:srgbClr val="A345C9"/>
                          </a:solidFill>
                          <a:highlight>
                            <a:srgbClr val="FCFCFC"/>
                          </a:highlight>
                          <a:latin typeface="Roboto"/>
                          <a:ea typeface="Roboto"/>
                          <a:cs typeface="Roboto"/>
                          <a:sym typeface="Roboto"/>
                        </a:rPr>
                        <a:t>Anil Kumar</a:t>
                      </a:r>
                      <a:r>
                        <a:rPr lang="en-GB" sz="1100" u="none" strike="noStrike" cap="none">
                          <a:solidFill>
                            <a:srgbClr val="333333"/>
                          </a:solidFill>
                          <a:highlight>
                            <a:srgbClr val="FCFCFC"/>
                          </a:highlight>
                          <a:latin typeface="Roboto"/>
                          <a:ea typeface="Roboto"/>
                          <a:cs typeface="Roboto"/>
                          <a:sym typeface="Roboto"/>
                        </a:rPr>
                        <a:t>, </a:t>
                      </a:r>
                      <a:endParaRPr sz="1100" u="none" strike="noStrike" cap="none">
                        <a:solidFill>
                          <a:srgbClr val="333333"/>
                        </a:solidFill>
                        <a:highlight>
                          <a:srgbClr val="FCFCFC"/>
                        </a:highlight>
                        <a:latin typeface="Roboto"/>
                        <a:ea typeface="Roboto"/>
                        <a:cs typeface="Roboto"/>
                        <a:sym typeface="Roboto"/>
                      </a:endParaRPr>
                    </a:p>
                    <a:p>
                      <a:pPr marL="457200" marR="0" lvl="0" indent="-298450" algn="l" rtl="0">
                        <a:lnSpc>
                          <a:spcPct val="115000"/>
                        </a:lnSpc>
                        <a:spcBef>
                          <a:spcPts val="0"/>
                        </a:spcBef>
                        <a:spcAft>
                          <a:spcPts val="0"/>
                        </a:spcAft>
                        <a:buClr>
                          <a:srgbClr val="333333"/>
                        </a:buClr>
                        <a:buSzPts val="1100"/>
                        <a:buFont typeface="Roboto"/>
                        <a:buChar char="●"/>
                      </a:pPr>
                      <a:r>
                        <a:rPr lang="en-GB" sz="1100" u="sng" strike="noStrike" cap="none">
                          <a:solidFill>
                            <a:srgbClr val="A345C9"/>
                          </a:solidFill>
                          <a:highlight>
                            <a:srgbClr val="FCFCFC"/>
                          </a:highlight>
                          <a:latin typeface="Roboto"/>
                          <a:ea typeface="Roboto"/>
                          <a:cs typeface="Roboto"/>
                          <a:sym typeface="Roboto"/>
                        </a:rPr>
                        <a:t>A. Sentil Kumar</a:t>
                      </a:r>
                      <a:r>
                        <a:rPr lang="en-GB" sz="1100" u="none" strike="noStrike" cap="none">
                          <a:solidFill>
                            <a:srgbClr val="333333"/>
                          </a:solidFill>
                          <a:highlight>
                            <a:srgbClr val="FCFCFC"/>
                          </a:highlight>
                          <a:latin typeface="Roboto"/>
                          <a:ea typeface="Roboto"/>
                          <a:cs typeface="Roboto"/>
                          <a:sym typeface="Roboto"/>
                        </a:rPr>
                        <a:t> &amp; </a:t>
                      </a:r>
                      <a:endParaRPr sz="1100" u="none" strike="noStrike" cap="none">
                        <a:solidFill>
                          <a:srgbClr val="333333"/>
                        </a:solidFill>
                        <a:highlight>
                          <a:srgbClr val="FCFCFC"/>
                        </a:highlight>
                        <a:latin typeface="Roboto"/>
                        <a:ea typeface="Roboto"/>
                        <a:cs typeface="Roboto"/>
                        <a:sym typeface="Roboto"/>
                      </a:endParaRPr>
                    </a:p>
                    <a:p>
                      <a:pPr marL="457200" marR="0" lvl="0" indent="-298450" algn="l" rtl="0">
                        <a:lnSpc>
                          <a:spcPct val="115000"/>
                        </a:lnSpc>
                        <a:spcBef>
                          <a:spcPts val="0"/>
                        </a:spcBef>
                        <a:spcAft>
                          <a:spcPts val="0"/>
                        </a:spcAft>
                        <a:buClr>
                          <a:srgbClr val="333333"/>
                        </a:buClr>
                        <a:buSzPts val="1100"/>
                        <a:buFont typeface="Roboto"/>
                        <a:buChar char="●"/>
                      </a:pPr>
                      <a:r>
                        <a:rPr lang="en-GB" sz="1100" u="sng" strike="noStrike" cap="none">
                          <a:solidFill>
                            <a:srgbClr val="A345C9"/>
                          </a:solidFill>
                          <a:highlight>
                            <a:srgbClr val="FCFCFC"/>
                          </a:highlight>
                          <a:latin typeface="Roboto"/>
                          <a:ea typeface="Roboto"/>
                          <a:cs typeface="Roboto"/>
                          <a:sym typeface="Roboto"/>
                        </a:rPr>
                        <a:t>M. Shashi</a:t>
                      </a:r>
                      <a:r>
                        <a:rPr lang="en-GB" sz="1100" u="none" strike="noStrike" cap="none">
                          <a:solidFill>
                            <a:srgbClr val="333333"/>
                          </a:solidFill>
                          <a:highlight>
                            <a:srgbClr val="FCFCFC"/>
                          </a:highlight>
                          <a:latin typeface="Roboto"/>
                          <a:ea typeface="Roboto"/>
                          <a:cs typeface="Roboto"/>
                          <a:sym typeface="Roboto"/>
                        </a:rPr>
                        <a:t> </a:t>
                      </a:r>
                      <a:endParaRPr sz="1100" u="none" strike="noStrike" cap="none">
                        <a:solidFill>
                          <a:srgbClr val="333333"/>
                        </a:solidFill>
                        <a:highlight>
                          <a:srgbClr val="FCFCFC"/>
                        </a:highlight>
                        <a:latin typeface="Roboto"/>
                        <a:ea typeface="Roboto"/>
                        <a:cs typeface="Roboto"/>
                        <a:sym typeface="Roboto"/>
                      </a:endParaRPr>
                    </a:p>
                    <a:p>
                      <a:pPr marL="0" marR="0" lvl="0" indent="0" algn="just" rtl="0">
                        <a:lnSpc>
                          <a:spcPct val="100000"/>
                        </a:lnSpc>
                        <a:spcBef>
                          <a:spcPts val="0"/>
                        </a:spcBef>
                        <a:spcAft>
                          <a:spcPts val="0"/>
                        </a:spcAft>
                        <a:buClr>
                          <a:schemeClr val="dk1"/>
                        </a:buClr>
                        <a:buSzPts val="1400"/>
                        <a:buFont typeface="Noto Sans Symbols"/>
                        <a:buNone/>
                      </a:pPr>
                      <a:endParaRPr sz="180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9E3611"/>
                      </a:solidFill>
                      <a:prstDash val="solid"/>
                      <a:round/>
                      <a:headEnd type="none" w="sm" len="sm"/>
                      <a:tailEnd type="none" w="sm" len="sm"/>
                    </a:lnL>
                    <a:lnR w="12700" cap="flat" cmpd="sng">
                      <a:solidFill>
                        <a:srgbClr val="9E3611"/>
                      </a:solidFill>
                      <a:prstDash val="solid"/>
                      <a:round/>
                      <a:headEnd type="none" w="sm" len="sm"/>
                      <a:tailEnd type="none" w="sm" len="sm"/>
                    </a:lnR>
                    <a:lnT w="12700" cap="flat" cmpd="sng">
                      <a:solidFill>
                        <a:srgbClr val="9E3611"/>
                      </a:solidFill>
                      <a:prstDash val="solid"/>
                      <a:round/>
                      <a:headEnd type="none" w="sm" len="sm"/>
                      <a:tailEnd type="none" w="sm" len="sm"/>
                    </a:lnT>
                    <a:lnB w="12700" cap="flat" cmpd="sng">
                      <a:solidFill>
                        <a:srgbClr val="9E3611"/>
                      </a:solidFill>
                      <a:prstDash val="solid"/>
                      <a:round/>
                      <a:headEnd type="none" w="sm" len="sm"/>
                      <a:tailEnd type="none" w="sm" len="sm"/>
                    </a:lnB>
                    <a:solidFill>
                      <a:srgbClr val="FFFFFF"/>
                    </a:solidFill>
                  </a:tcPr>
                </a:tc>
                <a:tc>
                  <a:txBody>
                    <a:bodyPr/>
                    <a:lstStyle/>
                    <a:p>
                      <a:pPr marL="0" marR="0" lvl="0" indent="0" algn="just" rtl="0">
                        <a:lnSpc>
                          <a:spcPct val="100000"/>
                        </a:lnSpc>
                        <a:spcBef>
                          <a:spcPts val="0"/>
                        </a:spcBef>
                        <a:spcAft>
                          <a:spcPts val="0"/>
                        </a:spcAft>
                        <a:buClr>
                          <a:schemeClr val="dk1"/>
                        </a:buClr>
                        <a:buSzPts val="1400"/>
                        <a:buFont typeface="Noto Sans Symbols"/>
                        <a:buNone/>
                      </a:pPr>
                      <a:r>
                        <a:rPr lang="en-GB" sz="1200" i="1" u="none" strike="noStrike" cap="none">
                          <a:solidFill>
                            <a:srgbClr val="0061A9"/>
                          </a:solidFill>
                          <a:highlight>
                            <a:srgbClr val="FCFCFC"/>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Journal of the Indian Society of Remote Sensing</a:t>
                      </a:r>
                      <a:r>
                        <a:rPr lang="en-GB" sz="1200" u="none" strike="noStrike" cap="none">
                          <a:solidFill>
                            <a:srgbClr val="333333"/>
                          </a:solidFill>
                          <a:highlight>
                            <a:srgbClr val="FCFCFC"/>
                          </a:highlight>
                          <a:latin typeface="Roboto"/>
                          <a:ea typeface="Roboto"/>
                          <a:cs typeface="Roboto"/>
                          <a:sym typeface="Roboto"/>
                        </a:rPr>
                        <a:t> </a:t>
                      </a:r>
                      <a:endParaRPr sz="1400" b="0"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9E3611"/>
                      </a:solidFill>
                      <a:prstDash val="solid"/>
                      <a:round/>
                      <a:headEnd type="none" w="sm" len="sm"/>
                      <a:tailEnd type="none" w="sm" len="sm"/>
                    </a:lnL>
                    <a:lnR w="12700" cap="flat" cmpd="sng">
                      <a:solidFill>
                        <a:srgbClr val="9E3611"/>
                      </a:solidFill>
                      <a:prstDash val="solid"/>
                      <a:round/>
                      <a:headEnd type="none" w="sm" len="sm"/>
                      <a:tailEnd type="none" w="sm" len="sm"/>
                    </a:lnR>
                    <a:lnT w="12700" cap="flat" cmpd="sng">
                      <a:solidFill>
                        <a:srgbClr val="9E3611"/>
                      </a:solidFill>
                      <a:prstDash val="solid"/>
                      <a:round/>
                      <a:headEnd type="none" w="sm" len="sm"/>
                      <a:tailEnd type="none" w="sm" len="sm"/>
                    </a:lnT>
                    <a:lnB w="12700" cap="flat" cmpd="sng">
                      <a:solidFill>
                        <a:srgbClr val="9E3611"/>
                      </a:solidFill>
                      <a:prstDash val="solid"/>
                      <a:round/>
                      <a:headEnd type="none" w="sm" len="sm"/>
                      <a:tailEnd type="none" w="sm" len="sm"/>
                    </a:lnB>
                    <a:solidFill>
                      <a:srgbClr val="FFFFFF"/>
                    </a:solidFill>
                  </a:tcPr>
                </a:tc>
                <a:tc>
                  <a:txBody>
                    <a:bodyPr/>
                    <a:lstStyle/>
                    <a:p>
                      <a:pPr marL="0" marR="0" lvl="0" indent="0" algn="just" rtl="0">
                        <a:lnSpc>
                          <a:spcPct val="100000"/>
                        </a:lnSpc>
                        <a:spcBef>
                          <a:spcPts val="0"/>
                        </a:spcBef>
                        <a:spcAft>
                          <a:spcPts val="0"/>
                        </a:spcAft>
                        <a:buClr>
                          <a:schemeClr val="dk1"/>
                        </a:buClr>
                        <a:buSzPts val="1400"/>
                        <a:buFont typeface="Noto Sans Symbols"/>
                        <a:buNone/>
                      </a:pPr>
                      <a:r>
                        <a:rPr lang="en-GB" sz="1800" u="none" strike="noStrike" cap="none">
                          <a:solidFill>
                            <a:schemeClr val="dk1"/>
                          </a:solidFill>
                          <a:latin typeface="Times New Roman"/>
                          <a:ea typeface="Times New Roman"/>
                          <a:cs typeface="Times New Roman"/>
                          <a:sym typeface="Times New Roman"/>
                        </a:rPr>
                        <a:t>Soft Classification</a:t>
                      </a:r>
                      <a:endParaRPr sz="1400" b="0"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9E3611"/>
                      </a:solidFill>
                      <a:prstDash val="solid"/>
                      <a:round/>
                      <a:headEnd type="none" w="sm" len="sm"/>
                      <a:tailEnd type="none" w="sm" len="sm"/>
                    </a:lnL>
                    <a:lnR w="12700" cap="flat" cmpd="sng">
                      <a:solidFill>
                        <a:srgbClr val="9E3611"/>
                      </a:solidFill>
                      <a:prstDash val="solid"/>
                      <a:round/>
                      <a:headEnd type="none" w="sm" len="sm"/>
                      <a:tailEnd type="none" w="sm" len="sm"/>
                    </a:lnR>
                    <a:lnT w="12700" cap="flat" cmpd="sng">
                      <a:solidFill>
                        <a:srgbClr val="9E3611"/>
                      </a:solidFill>
                      <a:prstDash val="solid"/>
                      <a:round/>
                      <a:headEnd type="none" w="sm" len="sm"/>
                      <a:tailEnd type="none" w="sm" len="sm"/>
                    </a:lnT>
                    <a:lnB w="12700" cap="flat" cmpd="sng">
                      <a:solidFill>
                        <a:srgbClr val="9E3611"/>
                      </a:solidFill>
                      <a:prstDash val="solid"/>
                      <a:round/>
                      <a:headEnd type="none" w="sm" len="sm"/>
                      <a:tailEnd type="none" w="sm" len="sm"/>
                    </a:lnB>
                    <a:solidFill>
                      <a:srgbClr val="FFFFFF"/>
                    </a:solidFill>
                  </a:tcPr>
                </a:tc>
                <a:tc>
                  <a:txBody>
                    <a:bodyPr/>
                    <a:lstStyle/>
                    <a:p>
                      <a:pPr marL="0" marR="0" lvl="0" indent="0" algn="just" rtl="0">
                        <a:lnSpc>
                          <a:spcPct val="100000"/>
                        </a:lnSpc>
                        <a:spcBef>
                          <a:spcPts val="0"/>
                        </a:spcBef>
                        <a:spcAft>
                          <a:spcPts val="0"/>
                        </a:spcAft>
                        <a:buClr>
                          <a:schemeClr val="dk1"/>
                        </a:buClr>
                        <a:buSzPts val="1800"/>
                        <a:buFont typeface="Times New Roman"/>
                        <a:buNone/>
                      </a:pPr>
                      <a:r>
                        <a:rPr lang="en-GB" sz="1800" u="none" strike="noStrike" cap="none">
                          <a:solidFill>
                            <a:schemeClr val="dk1"/>
                          </a:solidFill>
                          <a:latin typeface="Times New Roman"/>
                          <a:ea typeface="Times New Roman"/>
                          <a:cs typeface="Times New Roman"/>
                          <a:sym typeface="Times New Roman"/>
                        </a:rPr>
                        <a:t>2018</a:t>
                      </a:r>
                      <a:endParaRPr sz="1400" b="0"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9E3611"/>
                      </a:solidFill>
                      <a:prstDash val="solid"/>
                      <a:round/>
                      <a:headEnd type="none" w="sm" len="sm"/>
                      <a:tailEnd type="none" w="sm" len="sm"/>
                    </a:lnL>
                    <a:lnR w="12700" cap="flat" cmpd="sng">
                      <a:solidFill>
                        <a:srgbClr val="9E3611"/>
                      </a:solidFill>
                      <a:prstDash val="solid"/>
                      <a:round/>
                      <a:headEnd type="none" w="sm" len="sm"/>
                      <a:tailEnd type="none" w="sm" len="sm"/>
                    </a:lnR>
                    <a:lnT w="12700" cap="flat" cmpd="sng">
                      <a:solidFill>
                        <a:srgbClr val="9E3611"/>
                      </a:solidFill>
                      <a:prstDash val="solid"/>
                      <a:round/>
                      <a:headEnd type="none" w="sm" len="sm"/>
                      <a:tailEnd type="none" w="sm" len="sm"/>
                    </a:lnT>
                    <a:lnB w="12700" cap="flat" cmpd="sng">
                      <a:solidFill>
                        <a:srgbClr val="9E3611"/>
                      </a:solidFill>
                      <a:prstDash val="solid"/>
                      <a:round/>
                      <a:headEnd type="none" w="sm" len="sm"/>
                      <a:tailEnd type="none" w="sm" len="sm"/>
                    </a:lnB>
                    <a:solidFill>
                      <a:srgbClr val="FFFFFF"/>
                    </a:solidFill>
                  </a:tcPr>
                </a:tc>
                <a:tc>
                  <a:txBody>
                    <a:bodyPr/>
                    <a:lstStyle/>
                    <a:p>
                      <a:pPr marL="0" marR="0" lvl="0" indent="0" algn="just" rtl="0">
                        <a:lnSpc>
                          <a:spcPct val="100000"/>
                        </a:lnSpc>
                        <a:spcBef>
                          <a:spcPts val="0"/>
                        </a:spcBef>
                        <a:spcAft>
                          <a:spcPts val="0"/>
                        </a:spcAft>
                        <a:buClr>
                          <a:schemeClr val="dk1"/>
                        </a:buClr>
                        <a:buSzPts val="1400"/>
                        <a:buFont typeface="Noto Sans Symbols"/>
                        <a:buNone/>
                      </a:pPr>
                      <a:r>
                        <a:rPr lang="en-GB" sz="1800" u="none" strike="noStrike" cap="none">
                          <a:solidFill>
                            <a:schemeClr val="dk1"/>
                          </a:solidFill>
                          <a:latin typeface="Times New Roman"/>
                          <a:ea typeface="Times New Roman"/>
                          <a:cs typeface="Times New Roman"/>
                          <a:sym typeface="Times New Roman"/>
                        </a:rPr>
                        <a:t>Mapping and data pre-processing for shifting cultivation</a:t>
                      </a:r>
                      <a:endParaRPr sz="1400" b="0"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9E3611"/>
                      </a:solidFill>
                      <a:prstDash val="solid"/>
                      <a:round/>
                      <a:headEnd type="none" w="sm" len="sm"/>
                      <a:tailEnd type="none" w="sm" len="sm"/>
                    </a:lnL>
                    <a:lnR w="12700" cap="flat" cmpd="sng">
                      <a:solidFill>
                        <a:srgbClr val="9E3611"/>
                      </a:solidFill>
                      <a:prstDash val="solid"/>
                      <a:round/>
                      <a:headEnd type="none" w="sm" len="sm"/>
                      <a:tailEnd type="none" w="sm" len="sm"/>
                    </a:lnR>
                    <a:lnT w="12700" cap="flat" cmpd="sng">
                      <a:solidFill>
                        <a:srgbClr val="9E3611"/>
                      </a:solidFill>
                      <a:prstDash val="solid"/>
                      <a:round/>
                      <a:headEnd type="none" w="sm" len="sm"/>
                      <a:tailEnd type="none" w="sm" len="sm"/>
                    </a:lnT>
                    <a:lnB w="12700" cap="flat" cmpd="sng">
                      <a:solidFill>
                        <a:srgbClr val="9E361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800"/>
              <a:buFont typeface="Comic Sans MS"/>
              <a:buNone/>
            </a:pPr>
            <a:r>
              <a:rPr lang="en-GB" sz="4800">
                <a:solidFill>
                  <a:schemeClr val="dk1"/>
                </a:solidFill>
                <a:latin typeface="Comic Sans MS"/>
                <a:ea typeface="Comic Sans MS"/>
                <a:cs typeface="Comic Sans MS"/>
                <a:sym typeface="Comic Sans MS"/>
              </a:rPr>
              <a:t>Research Work till Date</a:t>
            </a:r>
            <a:endParaRPr sz="4800">
              <a:solidFill>
                <a:schemeClr val="dk1"/>
              </a:solidFill>
              <a:latin typeface="Comic Sans MS"/>
              <a:ea typeface="Comic Sans MS"/>
              <a:cs typeface="Comic Sans MS"/>
              <a:sym typeface="Comic Sans MS"/>
            </a:endParaRPr>
          </a:p>
        </p:txBody>
      </p:sp>
      <p:graphicFrame>
        <p:nvGraphicFramePr>
          <p:cNvPr id="133" name="Google Shape;133;p7"/>
          <p:cNvGraphicFramePr/>
          <p:nvPr/>
        </p:nvGraphicFramePr>
        <p:xfrm>
          <a:off x="687070" y="1825625"/>
          <a:ext cx="10817875" cy="4411350"/>
        </p:xfrm>
        <a:graphic>
          <a:graphicData uri="http://schemas.openxmlformats.org/drawingml/2006/table">
            <a:tbl>
              <a:tblPr firstRow="1" bandRow="1">
                <a:noFill/>
                <a:tableStyleId>{B85112CB-256E-48C4-8383-C6DD5410AE3C}</a:tableStyleId>
              </a:tblPr>
              <a:tblGrid>
                <a:gridCol w="507375">
                  <a:extLst>
                    <a:ext uri="{9D8B030D-6E8A-4147-A177-3AD203B41FA5}">
                      <a16:colId xmlns:a16="http://schemas.microsoft.com/office/drawing/2014/main" val="20000"/>
                    </a:ext>
                  </a:extLst>
                </a:gridCol>
                <a:gridCol w="2294250">
                  <a:extLst>
                    <a:ext uri="{9D8B030D-6E8A-4147-A177-3AD203B41FA5}">
                      <a16:colId xmlns:a16="http://schemas.microsoft.com/office/drawing/2014/main" val="20001"/>
                    </a:ext>
                  </a:extLst>
                </a:gridCol>
                <a:gridCol w="1634500">
                  <a:extLst>
                    <a:ext uri="{9D8B030D-6E8A-4147-A177-3AD203B41FA5}">
                      <a16:colId xmlns:a16="http://schemas.microsoft.com/office/drawing/2014/main" val="20002"/>
                    </a:ext>
                  </a:extLst>
                </a:gridCol>
                <a:gridCol w="1518925">
                  <a:extLst>
                    <a:ext uri="{9D8B030D-6E8A-4147-A177-3AD203B41FA5}">
                      <a16:colId xmlns:a16="http://schemas.microsoft.com/office/drawing/2014/main" val="20003"/>
                    </a:ext>
                  </a:extLst>
                </a:gridCol>
                <a:gridCol w="1562725">
                  <a:extLst>
                    <a:ext uri="{9D8B030D-6E8A-4147-A177-3AD203B41FA5}">
                      <a16:colId xmlns:a16="http://schemas.microsoft.com/office/drawing/2014/main" val="20004"/>
                    </a:ext>
                  </a:extLst>
                </a:gridCol>
                <a:gridCol w="707400">
                  <a:extLst>
                    <a:ext uri="{9D8B030D-6E8A-4147-A177-3AD203B41FA5}">
                      <a16:colId xmlns:a16="http://schemas.microsoft.com/office/drawing/2014/main" val="20005"/>
                    </a:ext>
                  </a:extLst>
                </a:gridCol>
                <a:gridCol w="2592700">
                  <a:extLst>
                    <a:ext uri="{9D8B030D-6E8A-4147-A177-3AD203B41FA5}">
                      <a16:colId xmlns:a16="http://schemas.microsoft.com/office/drawing/2014/main" val="20006"/>
                    </a:ext>
                  </a:extLst>
                </a:gridCol>
              </a:tblGrid>
              <a:tr h="2513325">
                <a:tc>
                  <a:txBody>
                    <a:bodyPr/>
                    <a:lstStyle/>
                    <a:p>
                      <a:pPr marL="0" marR="0" lvl="0" indent="0" algn="just" rtl="0">
                        <a:lnSpc>
                          <a:spcPct val="115000"/>
                        </a:lnSpc>
                        <a:spcBef>
                          <a:spcPts val="0"/>
                        </a:spcBef>
                        <a:spcAft>
                          <a:spcPts val="0"/>
                        </a:spcAft>
                        <a:buClr>
                          <a:schemeClr val="dk1"/>
                        </a:buClr>
                        <a:buSzPts val="1200"/>
                        <a:buFont typeface="Times New Roman"/>
                        <a:buNone/>
                      </a:pPr>
                      <a:r>
                        <a:rPr lang="en-GB" sz="1200" b="0" u="none" strike="noStrike" cap="none">
                          <a:latin typeface="Times New Roman"/>
                          <a:ea typeface="Times New Roman"/>
                          <a:cs typeface="Times New Roman"/>
                          <a:sym typeface="Times New Roman"/>
                        </a:rPr>
                        <a:t>2</a:t>
                      </a:r>
                      <a:endParaRPr sz="1200" b="0" u="none" strike="noStrike" cap="none">
                        <a:latin typeface="Times New Roman"/>
                        <a:ea typeface="Times New Roman"/>
                        <a:cs typeface="Times New Roman"/>
                        <a:sym typeface="Times New Roman"/>
                      </a:endParaRPr>
                    </a:p>
                  </a:txBody>
                  <a:tcPr marL="68575" marR="68575" marT="0" marB="0" anchor="ctr">
                    <a:lnL w="12700" cap="flat" cmpd="sng">
                      <a:solidFill>
                        <a:srgbClr val="9E3611"/>
                      </a:solidFill>
                      <a:prstDash val="solid"/>
                      <a:round/>
                      <a:headEnd type="none" w="sm" len="sm"/>
                      <a:tailEnd type="none" w="sm" len="sm"/>
                    </a:lnL>
                    <a:lnR w="12700" cap="flat" cmpd="sng">
                      <a:solidFill>
                        <a:srgbClr val="9E3611"/>
                      </a:solidFill>
                      <a:prstDash val="solid"/>
                      <a:round/>
                      <a:headEnd type="none" w="sm" len="sm"/>
                      <a:tailEnd type="none" w="sm" len="sm"/>
                    </a:lnR>
                    <a:lnT w="12700" cap="flat" cmpd="sng">
                      <a:solidFill>
                        <a:srgbClr val="9E3611"/>
                      </a:solidFill>
                      <a:prstDash val="solid"/>
                      <a:round/>
                      <a:headEnd type="none" w="sm" len="sm"/>
                      <a:tailEnd type="none" w="sm" len="sm"/>
                    </a:lnT>
                    <a:lnB w="12700" cap="flat" cmpd="sng">
                      <a:solidFill>
                        <a:srgbClr val="9E3611"/>
                      </a:solidFill>
                      <a:prstDash val="solid"/>
                      <a:round/>
                      <a:headEnd type="none" w="sm" len="sm"/>
                      <a:tailEnd type="none" w="sm" len="sm"/>
                    </a:lnB>
                    <a:solidFill>
                      <a:srgbClr val="FFFFFF"/>
                    </a:solidFill>
                  </a:tcPr>
                </a:tc>
                <a:tc>
                  <a:txBody>
                    <a:bodyPr/>
                    <a:lstStyle/>
                    <a:p>
                      <a:pPr marL="0" marR="0" lvl="0" indent="0" algn="just" rtl="0">
                        <a:lnSpc>
                          <a:spcPct val="100000"/>
                        </a:lnSpc>
                        <a:spcBef>
                          <a:spcPts val="0"/>
                        </a:spcBef>
                        <a:spcAft>
                          <a:spcPts val="0"/>
                        </a:spcAft>
                        <a:buClr>
                          <a:schemeClr val="dk1"/>
                        </a:buClr>
                        <a:buSzPts val="1100"/>
                        <a:buFont typeface="Arial"/>
                        <a:buNone/>
                      </a:pPr>
                      <a:r>
                        <a:rPr lang="en-GB" sz="1800" u="none" strike="noStrike" cap="none">
                          <a:solidFill>
                            <a:schemeClr val="dk1"/>
                          </a:solidFill>
                          <a:latin typeface="Times New Roman"/>
                          <a:ea typeface="Times New Roman"/>
                          <a:cs typeface="Times New Roman"/>
                          <a:sym typeface="Times New Roman"/>
                        </a:rPr>
                        <a:t>Farms or Forests? Understanding and Mapping</a:t>
                      </a:r>
                      <a:endParaRPr sz="180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r>
                        <a:rPr lang="en-GB" sz="1800" u="none" strike="noStrike" cap="none">
                          <a:solidFill>
                            <a:schemeClr val="dk1"/>
                          </a:solidFill>
                          <a:latin typeface="Times New Roman"/>
                          <a:ea typeface="Times New Roman"/>
                          <a:cs typeface="Times New Roman"/>
                          <a:sym typeface="Times New Roman"/>
                        </a:rPr>
                        <a:t>Shifting Cultivation Using the Case Study of West</a:t>
                      </a:r>
                      <a:endParaRPr sz="180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r>
                        <a:rPr lang="en-GB" sz="1800" u="none" strike="noStrike" cap="none">
                          <a:solidFill>
                            <a:schemeClr val="dk1"/>
                          </a:solidFill>
                          <a:latin typeface="Times New Roman"/>
                          <a:ea typeface="Times New Roman"/>
                          <a:cs typeface="Times New Roman"/>
                          <a:sym typeface="Times New Roman"/>
                        </a:rPr>
                        <a:t>Garo Hills, India</a:t>
                      </a:r>
                      <a:endParaRPr sz="180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400"/>
                        <a:buFont typeface="Noto Sans Symbols"/>
                        <a:buNone/>
                      </a:pPr>
                      <a:endParaRPr sz="180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9E3611"/>
                      </a:solidFill>
                      <a:prstDash val="solid"/>
                      <a:round/>
                      <a:headEnd type="none" w="sm" len="sm"/>
                      <a:tailEnd type="none" w="sm" len="sm"/>
                    </a:lnL>
                    <a:lnR w="12700" cap="flat" cmpd="sng">
                      <a:solidFill>
                        <a:srgbClr val="9E3611"/>
                      </a:solidFill>
                      <a:prstDash val="solid"/>
                      <a:round/>
                      <a:headEnd type="none" w="sm" len="sm"/>
                      <a:tailEnd type="none" w="sm" len="sm"/>
                    </a:lnR>
                    <a:lnT w="12700" cap="flat" cmpd="sng">
                      <a:solidFill>
                        <a:srgbClr val="9E3611"/>
                      </a:solidFill>
                      <a:prstDash val="solid"/>
                      <a:round/>
                      <a:headEnd type="none" w="sm" len="sm"/>
                      <a:tailEnd type="none" w="sm" len="sm"/>
                    </a:lnT>
                    <a:lnB w="12700" cap="flat" cmpd="sng">
                      <a:solidFill>
                        <a:srgbClr val="9E3611"/>
                      </a:solidFill>
                      <a:prstDash val="solid"/>
                      <a:round/>
                      <a:headEnd type="none" w="sm" len="sm"/>
                      <a:tailEnd type="none" w="sm" len="sm"/>
                    </a:lnB>
                    <a:solidFill>
                      <a:srgbClr val="FFFFFF"/>
                    </a:solidFill>
                  </a:tcPr>
                </a:tc>
                <a:tc>
                  <a:txBody>
                    <a:bodyPr/>
                    <a:lstStyle/>
                    <a:p>
                      <a:pPr marL="0" marR="0" lvl="0" indent="0" algn="just" rtl="0">
                        <a:lnSpc>
                          <a:spcPct val="100000"/>
                        </a:lnSpc>
                        <a:spcBef>
                          <a:spcPts val="0"/>
                        </a:spcBef>
                        <a:spcAft>
                          <a:spcPts val="0"/>
                        </a:spcAft>
                        <a:buClr>
                          <a:schemeClr val="dk1"/>
                        </a:buClr>
                        <a:buSzPts val="1400"/>
                        <a:buFont typeface="Noto Sans Symbols"/>
                        <a:buNone/>
                      </a:pPr>
                      <a:r>
                        <a:rPr lang="en-GB" sz="1800" u="none" strike="noStrike" cap="none">
                          <a:solidFill>
                            <a:schemeClr val="dk1"/>
                          </a:solidFill>
                          <a:latin typeface="Times New Roman"/>
                          <a:ea typeface="Times New Roman"/>
                          <a:cs typeface="Times New Roman"/>
                          <a:sym typeface="Times New Roman"/>
                        </a:rPr>
                        <a:t>Amit John Kurien , Sharachchandra Lel and Harini Nagendra</a:t>
                      </a:r>
                      <a:endParaRPr sz="1400" b="0"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9E3611"/>
                      </a:solidFill>
                      <a:prstDash val="solid"/>
                      <a:round/>
                      <a:headEnd type="none" w="sm" len="sm"/>
                      <a:tailEnd type="none" w="sm" len="sm"/>
                    </a:lnL>
                    <a:lnR w="12700" cap="flat" cmpd="sng">
                      <a:solidFill>
                        <a:srgbClr val="9E3611"/>
                      </a:solidFill>
                      <a:prstDash val="solid"/>
                      <a:round/>
                      <a:headEnd type="none" w="sm" len="sm"/>
                      <a:tailEnd type="none" w="sm" len="sm"/>
                    </a:lnR>
                    <a:lnT w="12700" cap="flat" cmpd="sng">
                      <a:solidFill>
                        <a:srgbClr val="9E3611"/>
                      </a:solidFill>
                      <a:prstDash val="solid"/>
                      <a:round/>
                      <a:headEnd type="none" w="sm" len="sm"/>
                      <a:tailEnd type="none" w="sm" len="sm"/>
                    </a:lnT>
                    <a:lnB w="12700" cap="flat" cmpd="sng">
                      <a:solidFill>
                        <a:srgbClr val="9E3611"/>
                      </a:solidFill>
                      <a:prstDash val="solid"/>
                      <a:round/>
                      <a:headEnd type="none" w="sm" len="sm"/>
                      <a:tailEnd type="none" w="sm" len="sm"/>
                    </a:lnB>
                    <a:solidFill>
                      <a:srgbClr val="FFFFFF"/>
                    </a:solidFill>
                  </a:tcPr>
                </a:tc>
                <a:tc>
                  <a:txBody>
                    <a:bodyPr/>
                    <a:lstStyle/>
                    <a:p>
                      <a:pPr marL="0" marR="0" lvl="0" indent="0" algn="just" rtl="0">
                        <a:lnSpc>
                          <a:spcPct val="100000"/>
                        </a:lnSpc>
                        <a:spcBef>
                          <a:spcPts val="0"/>
                        </a:spcBef>
                        <a:spcAft>
                          <a:spcPts val="0"/>
                        </a:spcAft>
                        <a:buClr>
                          <a:schemeClr val="dk1"/>
                        </a:buClr>
                        <a:buSzPts val="1800"/>
                        <a:buFont typeface="Times New Roman"/>
                        <a:buNone/>
                      </a:pPr>
                      <a:r>
                        <a:rPr lang="en-GB" sz="1800" u="none" strike="noStrike" cap="none">
                          <a:solidFill>
                            <a:schemeClr val="dk1"/>
                          </a:solidFill>
                          <a:latin typeface="Times New Roman"/>
                          <a:ea typeface="Times New Roman"/>
                          <a:cs typeface="Times New Roman"/>
                          <a:sym typeface="Times New Roman"/>
                        </a:rPr>
                        <a:t>ATREE</a:t>
                      </a:r>
                      <a:endParaRPr sz="180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9E3611"/>
                      </a:solidFill>
                      <a:prstDash val="solid"/>
                      <a:round/>
                      <a:headEnd type="none" w="sm" len="sm"/>
                      <a:tailEnd type="none" w="sm" len="sm"/>
                    </a:lnL>
                    <a:lnR w="12700" cap="flat" cmpd="sng">
                      <a:solidFill>
                        <a:srgbClr val="9E3611"/>
                      </a:solidFill>
                      <a:prstDash val="solid"/>
                      <a:round/>
                      <a:headEnd type="none" w="sm" len="sm"/>
                      <a:tailEnd type="none" w="sm" len="sm"/>
                    </a:lnR>
                    <a:lnT w="12700" cap="flat" cmpd="sng">
                      <a:solidFill>
                        <a:srgbClr val="9E3611"/>
                      </a:solidFill>
                      <a:prstDash val="solid"/>
                      <a:round/>
                      <a:headEnd type="none" w="sm" len="sm"/>
                      <a:tailEnd type="none" w="sm" len="sm"/>
                    </a:lnT>
                    <a:lnB w="12700" cap="flat" cmpd="sng">
                      <a:solidFill>
                        <a:srgbClr val="9E3611"/>
                      </a:solidFill>
                      <a:prstDash val="solid"/>
                      <a:round/>
                      <a:headEnd type="none" w="sm" len="sm"/>
                      <a:tailEnd type="none" w="sm" len="sm"/>
                    </a:lnB>
                    <a:solidFill>
                      <a:srgbClr val="FFFFFF"/>
                    </a:solidFill>
                  </a:tcPr>
                </a:tc>
                <a:tc>
                  <a:txBody>
                    <a:bodyPr/>
                    <a:lstStyle/>
                    <a:p>
                      <a:pPr marL="0" marR="0" lvl="0" indent="0" algn="just"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800"/>
                        <a:buFont typeface="Times New Roman"/>
                        <a:buNone/>
                      </a:pPr>
                      <a:r>
                        <a:rPr lang="en-GB" sz="1800" u="none" strike="noStrike" cap="none">
                          <a:solidFill>
                            <a:schemeClr val="dk1"/>
                          </a:solidFill>
                          <a:latin typeface="Times New Roman"/>
                          <a:ea typeface="Times New Roman"/>
                          <a:cs typeface="Times New Roman"/>
                          <a:sym typeface="Times New Roman"/>
                        </a:rPr>
                        <a:t>MLC algorithm</a:t>
                      </a:r>
                      <a:endParaRPr sz="180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9E3611"/>
                      </a:solidFill>
                      <a:prstDash val="solid"/>
                      <a:round/>
                      <a:headEnd type="none" w="sm" len="sm"/>
                      <a:tailEnd type="none" w="sm" len="sm"/>
                    </a:lnL>
                    <a:lnR w="12700" cap="flat" cmpd="sng">
                      <a:solidFill>
                        <a:srgbClr val="9E3611"/>
                      </a:solidFill>
                      <a:prstDash val="solid"/>
                      <a:round/>
                      <a:headEnd type="none" w="sm" len="sm"/>
                      <a:tailEnd type="none" w="sm" len="sm"/>
                    </a:lnR>
                    <a:lnT w="12700" cap="flat" cmpd="sng">
                      <a:solidFill>
                        <a:srgbClr val="9E3611"/>
                      </a:solidFill>
                      <a:prstDash val="solid"/>
                      <a:round/>
                      <a:headEnd type="none" w="sm" len="sm"/>
                      <a:tailEnd type="none" w="sm" len="sm"/>
                    </a:lnT>
                    <a:lnB w="12700" cap="flat" cmpd="sng">
                      <a:solidFill>
                        <a:srgbClr val="9E3611"/>
                      </a:solidFill>
                      <a:prstDash val="solid"/>
                      <a:round/>
                      <a:headEnd type="none" w="sm" len="sm"/>
                      <a:tailEnd type="none" w="sm" len="sm"/>
                    </a:lnB>
                    <a:solidFill>
                      <a:srgbClr val="FFFFFF"/>
                    </a:solidFill>
                  </a:tcPr>
                </a:tc>
                <a:tc>
                  <a:txBody>
                    <a:bodyPr/>
                    <a:lstStyle/>
                    <a:p>
                      <a:pPr marL="0" marR="0" lvl="0" indent="0" algn="just" rtl="0">
                        <a:lnSpc>
                          <a:spcPct val="100000"/>
                        </a:lnSpc>
                        <a:spcBef>
                          <a:spcPts val="0"/>
                        </a:spcBef>
                        <a:spcAft>
                          <a:spcPts val="0"/>
                        </a:spcAft>
                        <a:buClr>
                          <a:schemeClr val="dk1"/>
                        </a:buClr>
                        <a:buSzPts val="1800"/>
                        <a:buFont typeface="Times New Roman"/>
                        <a:buNone/>
                      </a:pPr>
                      <a:r>
                        <a:rPr lang="en-GB" sz="1800" u="none" strike="noStrike" cap="none">
                          <a:solidFill>
                            <a:schemeClr val="dk1"/>
                          </a:solidFill>
                          <a:latin typeface="Times New Roman"/>
                          <a:ea typeface="Times New Roman"/>
                          <a:cs typeface="Times New Roman"/>
                          <a:sym typeface="Times New Roman"/>
                        </a:rPr>
                        <a:t>2019</a:t>
                      </a:r>
                      <a:endParaRPr sz="1400" b="0"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9E3611"/>
                      </a:solidFill>
                      <a:prstDash val="solid"/>
                      <a:round/>
                      <a:headEnd type="none" w="sm" len="sm"/>
                      <a:tailEnd type="none" w="sm" len="sm"/>
                    </a:lnL>
                    <a:lnR w="12700" cap="flat" cmpd="sng">
                      <a:solidFill>
                        <a:srgbClr val="9E3611"/>
                      </a:solidFill>
                      <a:prstDash val="solid"/>
                      <a:round/>
                      <a:headEnd type="none" w="sm" len="sm"/>
                      <a:tailEnd type="none" w="sm" len="sm"/>
                    </a:lnR>
                    <a:lnT w="12700" cap="flat" cmpd="sng">
                      <a:solidFill>
                        <a:srgbClr val="9E3611"/>
                      </a:solidFill>
                      <a:prstDash val="solid"/>
                      <a:round/>
                      <a:headEnd type="none" w="sm" len="sm"/>
                      <a:tailEnd type="none" w="sm" len="sm"/>
                    </a:lnT>
                    <a:lnB w="12700" cap="flat" cmpd="sng">
                      <a:solidFill>
                        <a:srgbClr val="9E3611"/>
                      </a:solidFill>
                      <a:prstDash val="solid"/>
                      <a:round/>
                      <a:headEnd type="none" w="sm" len="sm"/>
                      <a:tailEnd type="none" w="sm" len="sm"/>
                    </a:lnB>
                    <a:solidFill>
                      <a:srgbClr val="FFFFFF"/>
                    </a:solidFill>
                  </a:tcPr>
                </a:tc>
                <a:tc>
                  <a:txBody>
                    <a:bodyPr/>
                    <a:lstStyle/>
                    <a:p>
                      <a:pPr marL="0" marR="0" lvl="0" indent="0" algn="just" rtl="0">
                        <a:lnSpc>
                          <a:spcPct val="100000"/>
                        </a:lnSpc>
                        <a:spcBef>
                          <a:spcPts val="0"/>
                        </a:spcBef>
                        <a:spcAft>
                          <a:spcPts val="0"/>
                        </a:spcAft>
                        <a:buClr>
                          <a:schemeClr val="dk1"/>
                        </a:buClr>
                        <a:buSzPts val="1400"/>
                        <a:buFont typeface="Times New Roman"/>
                        <a:buNone/>
                      </a:pPr>
                      <a:r>
                        <a:rPr lang="en-GB" sz="1400" b="0" i="0" u="none" strike="noStrike" cap="none">
                          <a:solidFill>
                            <a:schemeClr val="dk1"/>
                          </a:solidFill>
                          <a:latin typeface="Times New Roman"/>
                          <a:ea typeface="Times New Roman"/>
                          <a:cs typeface="Times New Roman"/>
                          <a:sym typeface="Times New Roman"/>
                        </a:rPr>
                        <a:t>The </a:t>
                      </a:r>
                      <a:r>
                        <a:rPr lang="en-GB" sz="1800" u="none" strike="noStrike" cap="none">
                          <a:solidFill>
                            <a:schemeClr val="dk1"/>
                          </a:solidFill>
                          <a:latin typeface="Times New Roman"/>
                          <a:ea typeface="Times New Roman"/>
                          <a:cs typeface="Times New Roman"/>
                          <a:sym typeface="Times New Roman"/>
                        </a:rPr>
                        <a:t>data is classified using MLC algorithm </a:t>
                      </a:r>
                      <a:r>
                        <a:rPr lang="en-GB" sz="1400" b="0" i="0" u="none" strike="noStrike" cap="none">
                          <a:solidFill>
                            <a:schemeClr val="dk1"/>
                          </a:solidFill>
                          <a:latin typeface="Times New Roman"/>
                          <a:ea typeface="Times New Roman"/>
                          <a:cs typeface="Times New Roman"/>
                          <a:sym typeface="Times New Roman"/>
                        </a:rPr>
                        <a:t> with </a:t>
                      </a:r>
                      <a:r>
                        <a:rPr lang="en-GB" sz="1800" u="none" strike="noStrike" cap="none">
                          <a:solidFill>
                            <a:schemeClr val="dk1"/>
                          </a:solidFill>
                          <a:latin typeface="Times New Roman"/>
                          <a:ea typeface="Times New Roman"/>
                          <a:cs typeface="Times New Roman"/>
                          <a:sym typeface="Times New Roman"/>
                        </a:rPr>
                        <a:t>80% accuracy.</a:t>
                      </a:r>
                      <a:endParaRPr sz="180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9E3611"/>
                      </a:solidFill>
                      <a:prstDash val="solid"/>
                      <a:round/>
                      <a:headEnd type="none" w="sm" len="sm"/>
                      <a:tailEnd type="none" w="sm" len="sm"/>
                    </a:lnL>
                    <a:lnR w="12700" cap="flat" cmpd="sng">
                      <a:solidFill>
                        <a:srgbClr val="9E3611"/>
                      </a:solidFill>
                      <a:prstDash val="solid"/>
                      <a:round/>
                      <a:headEnd type="none" w="sm" len="sm"/>
                      <a:tailEnd type="none" w="sm" len="sm"/>
                    </a:lnR>
                    <a:lnT w="12700" cap="flat" cmpd="sng">
                      <a:solidFill>
                        <a:srgbClr val="9E3611"/>
                      </a:solidFill>
                      <a:prstDash val="solid"/>
                      <a:round/>
                      <a:headEnd type="none" w="sm" len="sm"/>
                      <a:tailEnd type="none" w="sm" len="sm"/>
                    </a:lnT>
                    <a:lnB w="12700" cap="flat" cmpd="sng">
                      <a:solidFill>
                        <a:srgbClr val="9E361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898025">
                <a:tc>
                  <a:txBody>
                    <a:bodyPr/>
                    <a:lstStyle/>
                    <a:p>
                      <a:pPr marL="0" marR="0" lvl="0" indent="0" algn="just" rtl="0">
                        <a:lnSpc>
                          <a:spcPct val="115000"/>
                        </a:lnSpc>
                        <a:spcBef>
                          <a:spcPts val="0"/>
                        </a:spcBef>
                        <a:spcAft>
                          <a:spcPts val="0"/>
                        </a:spcAft>
                        <a:buClr>
                          <a:schemeClr val="dk1"/>
                        </a:buClr>
                        <a:buSzPts val="1200"/>
                        <a:buFont typeface="Times New Roman"/>
                        <a:buNone/>
                      </a:pPr>
                      <a:r>
                        <a:rPr lang="en-GB" sz="1200" u="none" strike="noStrike" cap="none">
                          <a:latin typeface="Times New Roman"/>
                          <a:ea typeface="Times New Roman"/>
                          <a:cs typeface="Times New Roman"/>
                          <a:sym typeface="Times New Roman"/>
                        </a:rPr>
                        <a:t>3</a:t>
                      </a:r>
                      <a:endParaRPr sz="1200" b="0" u="none" strike="noStrike" cap="none">
                        <a:latin typeface="Times New Roman"/>
                        <a:ea typeface="Times New Roman"/>
                        <a:cs typeface="Times New Roman"/>
                        <a:sym typeface="Times New Roman"/>
                      </a:endParaRPr>
                    </a:p>
                  </a:txBody>
                  <a:tcPr marL="68575" marR="68575" marT="0" marB="0" anchor="ctr">
                    <a:lnL w="12700" cap="flat" cmpd="sng">
                      <a:solidFill>
                        <a:srgbClr val="9E3611"/>
                      </a:solidFill>
                      <a:prstDash val="solid"/>
                      <a:round/>
                      <a:headEnd type="none" w="sm" len="sm"/>
                      <a:tailEnd type="none" w="sm" len="sm"/>
                    </a:lnL>
                    <a:lnR w="12700" cap="flat" cmpd="sng">
                      <a:solidFill>
                        <a:srgbClr val="9E3611"/>
                      </a:solidFill>
                      <a:prstDash val="solid"/>
                      <a:round/>
                      <a:headEnd type="none" w="sm" len="sm"/>
                      <a:tailEnd type="none" w="sm" len="sm"/>
                    </a:lnR>
                    <a:lnT w="12700" cap="flat" cmpd="sng">
                      <a:solidFill>
                        <a:srgbClr val="9E3611"/>
                      </a:solidFill>
                      <a:prstDash val="solid"/>
                      <a:round/>
                      <a:headEnd type="none" w="sm" len="sm"/>
                      <a:tailEnd type="none" w="sm" len="sm"/>
                    </a:lnT>
                    <a:lnB w="12700" cap="flat" cmpd="sng">
                      <a:solidFill>
                        <a:srgbClr val="9E3611"/>
                      </a:solidFill>
                      <a:prstDash val="solid"/>
                      <a:round/>
                      <a:headEnd type="none" w="sm" len="sm"/>
                      <a:tailEnd type="none" w="sm" len="sm"/>
                    </a:lnB>
                    <a:solidFill>
                      <a:srgbClr val="FFFFFF"/>
                    </a:solidFill>
                  </a:tcPr>
                </a:tc>
                <a:tc>
                  <a:txBody>
                    <a:bodyPr/>
                    <a:lstStyle/>
                    <a:p>
                      <a:pPr marL="0" marR="0" lvl="0" indent="0" algn="l" rtl="0">
                        <a:lnSpc>
                          <a:spcPct val="120000"/>
                        </a:lnSpc>
                        <a:spcBef>
                          <a:spcPts val="0"/>
                        </a:spcBef>
                        <a:spcAft>
                          <a:spcPts val="0"/>
                        </a:spcAft>
                        <a:buClr>
                          <a:schemeClr val="dk1"/>
                        </a:buClr>
                        <a:buSzPts val="1100"/>
                        <a:buFont typeface="Arial"/>
                        <a:buNone/>
                      </a:pPr>
                      <a:r>
                        <a:rPr lang="en-GB" sz="1300" u="none" strike="noStrike" cap="none">
                          <a:solidFill>
                            <a:srgbClr val="333333"/>
                          </a:solidFill>
                          <a:highlight>
                            <a:srgbClr val="FCFCFC"/>
                          </a:highlight>
                          <a:latin typeface="Georgia"/>
                          <a:ea typeface="Georgia"/>
                          <a:cs typeface="Georgia"/>
                          <a:sym typeface="Georgia"/>
                        </a:rPr>
                        <a:t>Assessment of shifting cultivation fallows in Northeastern India using Landsat imageries</a:t>
                      </a:r>
                      <a:endParaRPr sz="1300" u="none" strike="noStrike" cap="none">
                        <a:solidFill>
                          <a:srgbClr val="333333"/>
                        </a:solidFill>
                        <a:highlight>
                          <a:srgbClr val="FCFCFC"/>
                        </a:highlight>
                        <a:latin typeface="Georgia"/>
                        <a:ea typeface="Georgia"/>
                        <a:cs typeface="Georgia"/>
                        <a:sym typeface="Georgia"/>
                      </a:endParaRPr>
                    </a:p>
                    <a:p>
                      <a:pPr marL="0" marR="0" lvl="0" indent="0" algn="just" rtl="0">
                        <a:lnSpc>
                          <a:spcPct val="100000"/>
                        </a:lnSpc>
                        <a:spcBef>
                          <a:spcPts val="1200"/>
                        </a:spcBef>
                        <a:spcAft>
                          <a:spcPts val="0"/>
                        </a:spcAft>
                        <a:buClr>
                          <a:schemeClr val="dk1"/>
                        </a:buClr>
                        <a:buSzPts val="400"/>
                        <a:buFont typeface="Calibri"/>
                        <a:buNone/>
                      </a:pPr>
                      <a:endParaRPr sz="40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9E3611"/>
                      </a:solidFill>
                      <a:prstDash val="solid"/>
                      <a:round/>
                      <a:headEnd type="none" w="sm" len="sm"/>
                      <a:tailEnd type="none" w="sm" len="sm"/>
                    </a:lnL>
                    <a:lnR w="12700" cap="flat" cmpd="sng">
                      <a:solidFill>
                        <a:srgbClr val="9E3611"/>
                      </a:solidFill>
                      <a:prstDash val="solid"/>
                      <a:round/>
                      <a:headEnd type="none" w="sm" len="sm"/>
                      <a:tailEnd type="none" w="sm" len="sm"/>
                    </a:lnR>
                    <a:lnT w="12700" cap="flat" cmpd="sng">
                      <a:solidFill>
                        <a:srgbClr val="9E3611"/>
                      </a:solidFill>
                      <a:prstDash val="solid"/>
                      <a:round/>
                      <a:headEnd type="none" w="sm" len="sm"/>
                      <a:tailEnd type="none" w="sm" len="sm"/>
                    </a:lnT>
                    <a:lnB w="12700" cap="flat" cmpd="sng">
                      <a:solidFill>
                        <a:srgbClr val="9E3611"/>
                      </a:solidFill>
                      <a:prstDash val="solid"/>
                      <a:round/>
                      <a:headEnd type="none" w="sm" len="sm"/>
                      <a:tailEnd type="none" w="sm" len="sm"/>
                    </a:lnB>
                    <a:solidFill>
                      <a:srgbClr val="FFFFFF"/>
                    </a:solidFill>
                  </a:tcPr>
                </a:tc>
                <a:tc>
                  <a:txBody>
                    <a:bodyPr/>
                    <a:lstStyle/>
                    <a:p>
                      <a:pPr marL="457200" marR="0" lvl="0" indent="-298450" algn="l" rtl="0">
                        <a:lnSpc>
                          <a:spcPct val="115000"/>
                        </a:lnSpc>
                        <a:spcBef>
                          <a:spcPts val="0"/>
                        </a:spcBef>
                        <a:spcAft>
                          <a:spcPts val="0"/>
                        </a:spcAft>
                        <a:buClr>
                          <a:srgbClr val="333333"/>
                        </a:buClr>
                        <a:buSzPts val="1100"/>
                        <a:buFont typeface="Roboto"/>
                        <a:buChar char="●"/>
                      </a:pPr>
                      <a:r>
                        <a:rPr lang="en-GB" sz="1100" u="sng" strike="noStrike" cap="none">
                          <a:solidFill>
                            <a:srgbClr val="A345C9"/>
                          </a:solidFill>
                          <a:highlight>
                            <a:srgbClr val="FCFCFC"/>
                          </a:highlight>
                          <a:latin typeface="Roboto"/>
                          <a:ea typeface="Roboto"/>
                          <a:cs typeface="Roboto"/>
                          <a:sym typeface="Roboto"/>
                        </a:rPr>
                        <a:t>S. V. Pasha</a:t>
                      </a:r>
                      <a:r>
                        <a:rPr lang="en-GB" sz="1100" u="none" strike="noStrike" cap="none">
                          <a:solidFill>
                            <a:srgbClr val="333333"/>
                          </a:solidFill>
                          <a:highlight>
                            <a:srgbClr val="FCFCFC"/>
                          </a:highlight>
                          <a:latin typeface="Roboto"/>
                          <a:ea typeface="Roboto"/>
                          <a:cs typeface="Roboto"/>
                          <a:sym typeface="Roboto"/>
                        </a:rPr>
                        <a:t>, </a:t>
                      </a:r>
                      <a:endParaRPr sz="1100" u="none" strike="noStrike" cap="none">
                        <a:solidFill>
                          <a:srgbClr val="333333"/>
                        </a:solidFill>
                        <a:highlight>
                          <a:srgbClr val="FCFCFC"/>
                        </a:highlight>
                        <a:latin typeface="Roboto"/>
                        <a:ea typeface="Roboto"/>
                        <a:cs typeface="Roboto"/>
                        <a:sym typeface="Roboto"/>
                      </a:endParaRPr>
                    </a:p>
                    <a:p>
                      <a:pPr marL="457200" marR="0" lvl="0" indent="-298450" algn="l" rtl="0">
                        <a:lnSpc>
                          <a:spcPct val="115000"/>
                        </a:lnSpc>
                        <a:spcBef>
                          <a:spcPts val="0"/>
                        </a:spcBef>
                        <a:spcAft>
                          <a:spcPts val="0"/>
                        </a:spcAft>
                        <a:buClr>
                          <a:srgbClr val="333333"/>
                        </a:buClr>
                        <a:buSzPts val="1100"/>
                        <a:buFont typeface="Roboto"/>
                        <a:buChar char="●"/>
                      </a:pPr>
                      <a:r>
                        <a:rPr lang="en-GB" sz="1100" u="sng" strike="noStrike" cap="none">
                          <a:solidFill>
                            <a:srgbClr val="A345C9"/>
                          </a:solidFill>
                          <a:highlight>
                            <a:srgbClr val="FCFCFC"/>
                          </a:highlight>
                          <a:latin typeface="Roboto"/>
                          <a:ea typeface="Roboto"/>
                          <a:cs typeface="Roboto"/>
                          <a:sym typeface="Roboto"/>
                        </a:rPr>
                        <a:t>Mukunda D. Behera</a:t>
                      </a:r>
                      <a:r>
                        <a:rPr lang="en-GB" sz="1100" u="none" strike="noStrike" cap="none">
                          <a:solidFill>
                            <a:srgbClr val="333333"/>
                          </a:solidFill>
                          <a:highlight>
                            <a:srgbClr val="FCFCFC"/>
                          </a:highlight>
                          <a:latin typeface="Roboto"/>
                          <a:ea typeface="Roboto"/>
                          <a:cs typeface="Roboto"/>
                          <a:sym typeface="Roboto"/>
                        </a:rPr>
                        <a:t>, </a:t>
                      </a:r>
                      <a:endParaRPr sz="1100" u="none" strike="noStrike" cap="none">
                        <a:solidFill>
                          <a:srgbClr val="333333"/>
                        </a:solidFill>
                        <a:highlight>
                          <a:srgbClr val="FCFCFC"/>
                        </a:highlight>
                        <a:latin typeface="Roboto"/>
                        <a:ea typeface="Roboto"/>
                        <a:cs typeface="Roboto"/>
                        <a:sym typeface="Roboto"/>
                      </a:endParaRPr>
                    </a:p>
                    <a:p>
                      <a:pPr marL="457200" marR="0" lvl="0" indent="-298450" algn="l" rtl="0">
                        <a:lnSpc>
                          <a:spcPct val="115000"/>
                        </a:lnSpc>
                        <a:spcBef>
                          <a:spcPts val="0"/>
                        </a:spcBef>
                        <a:spcAft>
                          <a:spcPts val="0"/>
                        </a:spcAft>
                        <a:buClr>
                          <a:srgbClr val="333333"/>
                        </a:buClr>
                        <a:buSzPts val="1100"/>
                        <a:buFont typeface="Roboto"/>
                        <a:buChar char="●"/>
                      </a:pPr>
                      <a:r>
                        <a:rPr lang="en-GB" sz="1100" u="sng" strike="noStrike" cap="none">
                          <a:solidFill>
                            <a:srgbClr val="A345C9"/>
                          </a:solidFill>
                          <a:highlight>
                            <a:srgbClr val="FCFCFC"/>
                          </a:highlight>
                          <a:latin typeface="Roboto"/>
                          <a:ea typeface="Roboto"/>
                          <a:cs typeface="Roboto"/>
                          <a:sym typeface="Roboto"/>
                        </a:rPr>
                        <a:t>S. K. Mahawar</a:t>
                      </a:r>
                      <a:r>
                        <a:rPr lang="en-GB" sz="1100" u="none" strike="noStrike" cap="none">
                          <a:solidFill>
                            <a:srgbClr val="333333"/>
                          </a:solidFill>
                          <a:highlight>
                            <a:srgbClr val="FCFCFC"/>
                          </a:highlight>
                          <a:latin typeface="Roboto"/>
                          <a:ea typeface="Roboto"/>
                          <a:cs typeface="Roboto"/>
                          <a:sym typeface="Roboto"/>
                        </a:rPr>
                        <a:t>, </a:t>
                      </a:r>
                      <a:endParaRPr sz="1100" u="none" strike="noStrike" cap="none">
                        <a:solidFill>
                          <a:srgbClr val="333333"/>
                        </a:solidFill>
                        <a:highlight>
                          <a:srgbClr val="FCFCFC"/>
                        </a:highlight>
                        <a:latin typeface="Roboto"/>
                        <a:ea typeface="Roboto"/>
                        <a:cs typeface="Roboto"/>
                        <a:sym typeface="Roboto"/>
                      </a:endParaRPr>
                    </a:p>
                    <a:p>
                      <a:pPr marL="457200" marR="0" lvl="0" indent="-298450" algn="l" rtl="0">
                        <a:lnSpc>
                          <a:spcPct val="115000"/>
                        </a:lnSpc>
                        <a:spcBef>
                          <a:spcPts val="0"/>
                        </a:spcBef>
                        <a:spcAft>
                          <a:spcPts val="0"/>
                        </a:spcAft>
                        <a:buClr>
                          <a:srgbClr val="333333"/>
                        </a:buClr>
                        <a:buSzPts val="1100"/>
                        <a:buFont typeface="Roboto"/>
                        <a:buChar char="●"/>
                      </a:pPr>
                      <a:r>
                        <a:rPr lang="en-GB" sz="1100" u="sng" strike="noStrike" cap="none">
                          <a:solidFill>
                            <a:srgbClr val="A345C9"/>
                          </a:solidFill>
                          <a:highlight>
                            <a:srgbClr val="FCFCFC"/>
                          </a:highlight>
                          <a:latin typeface="Roboto"/>
                          <a:ea typeface="Roboto"/>
                          <a:cs typeface="Roboto"/>
                          <a:sym typeface="Roboto"/>
                        </a:rPr>
                        <a:t>S. K. Barik</a:t>
                      </a:r>
                      <a:r>
                        <a:rPr lang="en-GB" sz="1100" u="none" strike="noStrike" cap="none">
                          <a:solidFill>
                            <a:srgbClr val="333333"/>
                          </a:solidFill>
                          <a:highlight>
                            <a:srgbClr val="FCFCFC"/>
                          </a:highlight>
                          <a:latin typeface="Roboto"/>
                          <a:ea typeface="Roboto"/>
                          <a:cs typeface="Roboto"/>
                          <a:sym typeface="Roboto"/>
                        </a:rPr>
                        <a:t> &amp; </a:t>
                      </a:r>
                      <a:endParaRPr sz="1100" u="none" strike="noStrike" cap="none">
                        <a:solidFill>
                          <a:srgbClr val="333333"/>
                        </a:solidFill>
                        <a:highlight>
                          <a:srgbClr val="FCFCFC"/>
                        </a:highlight>
                        <a:latin typeface="Roboto"/>
                        <a:ea typeface="Roboto"/>
                        <a:cs typeface="Roboto"/>
                        <a:sym typeface="Roboto"/>
                      </a:endParaRPr>
                    </a:p>
                    <a:p>
                      <a:pPr marL="457200" marR="0" lvl="0" indent="-298450" algn="l" rtl="0">
                        <a:lnSpc>
                          <a:spcPct val="115000"/>
                        </a:lnSpc>
                        <a:spcBef>
                          <a:spcPts val="0"/>
                        </a:spcBef>
                        <a:spcAft>
                          <a:spcPts val="0"/>
                        </a:spcAft>
                        <a:buClr>
                          <a:srgbClr val="333333"/>
                        </a:buClr>
                        <a:buSzPts val="1100"/>
                        <a:buFont typeface="Roboto"/>
                        <a:buChar char="●"/>
                      </a:pPr>
                      <a:r>
                        <a:rPr lang="en-GB" sz="1100" u="sng" strike="noStrike" cap="none">
                          <a:solidFill>
                            <a:srgbClr val="A345C9"/>
                          </a:solidFill>
                          <a:highlight>
                            <a:srgbClr val="FCFCFC"/>
                          </a:highlight>
                          <a:latin typeface="Roboto"/>
                          <a:ea typeface="Roboto"/>
                          <a:cs typeface="Roboto"/>
                          <a:sym typeface="Roboto"/>
                        </a:rPr>
                        <a:t>S. R. Joshi</a:t>
                      </a:r>
                      <a:r>
                        <a:rPr lang="en-GB" sz="1100" u="none" strike="noStrike" cap="none">
                          <a:solidFill>
                            <a:srgbClr val="333333"/>
                          </a:solidFill>
                          <a:highlight>
                            <a:srgbClr val="FCFCFC"/>
                          </a:highlight>
                          <a:latin typeface="Roboto"/>
                          <a:ea typeface="Roboto"/>
                          <a:cs typeface="Roboto"/>
                          <a:sym typeface="Roboto"/>
                        </a:rPr>
                        <a:t> </a:t>
                      </a:r>
                      <a:endParaRPr sz="1100" u="none" strike="noStrike" cap="none">
                        <a:solidFill>
                          <a:srgbClr val="333333"/>
                        </a:solidFill>
                        <a:highlight>
                          <a:srgbClr val="FCFCFC"/>
                        </a:highlight>
                        <a:latin typeface="Roboto"/>
                        <a:ea typeface="Roboto"/>
                        <a:cs typeface="Roboto"/>
                        <a:sym typeface="Roboto"/>
                      </a:endParaRPr>
                    </a:p>
                    <a:p>
                      <a:pPr marL="0" marR="0" lvl="0" indent="0" algn="just" rtl="0">
                        <a:lnSpc>
                          <a:spcPct val="100000"/>
                        </a:lnSpc>
                        <a:spcBef>
                          <a:spcPts val="0"/>
                        </a:spcBef>
                        <a:spcAft>
                          <a:spcPts val="0"/>
                        </a:spcAft>
                        <a:buClr>
                          <a:schemeClr val="dk1"/>
                        </a:buClr>
                        <a:buSzPts val="1800"/>
                        <a:buFont typeface="Calibri"/>
                        <a:buNone/>
                      </a:pPr>
                      <a:endParaRPr sz="180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9E3611"/>
                      </a:solidFill>
                      <a:prstDash val="solid"/>
                      <a:round/>
                      <a:headEnd type="none" w="sm" len="sm"/>
                      <a:tailEnd type="none" w="sm" len="sm"/>
                    </a:lnL>
                    <a:lnR w="12700" cap="flat" cmpd="sng">
                      <a:solidFill>
                        <a:srgbClr val="9E3611"/>
                      </a:solidFill>
                      <a:prstDash val="solid"/>
                      <a:round/>
                      <a:headEnd type="none" w="sm" len="sm"/>
                      <a:tailEnd type="none" w="sm" len="sm"/>
                    </a:lnR>
                    <a:lnT w="12700" cap="flat" cmpd="sng">
                      <a:solidFill>
                        <a:srgbClr val="9E3611"/>
                      </a:solidFill>
                      <a:prstDash val="solid"/>
                      <a:round/>
                      <a:headEnd type="none" w="sm" len="sm"/>
                      <a:tailEnd type="none" w="sm" len="sm"/>
                    </a:lnT>
                    <a:lnB w="12700" cap="flat" cmpd="sng">
                      <a:solidFill>
                        <a:srgbClr val="9E3611"/>
                      </a:solidFill>
                      <a:prstDash val="solid"/>
                      <a:round/>
                      <a:headEnd type="none" w="sm" len="sm"/>
                      <a:tailEnd type="none" w="sm" len="sm"/>
                    </a:lnB>
                    <a:solidFill>
                      <a:srgbClr val="FFFFFF"/>
                    </a:solidFill>
                  </a:tcPr>
                </a:tc>
                <a:tc>
                  <a:txBody>
                    <a:bodyPr/>
                    <a:lstStyle/>
                    <a:p>
                      <a:pPr marL="0" marR="0" lvl="0" indent="0" algn="just" rtl="0">
                        <a:lnSpc>
                          <a:spcPct val="100000"/>
                        </a:lnSpc>
                        <a:spcBef>
                          <a:spcPts val="0"/>
                        </a:spcBef>
                        <a:spcAft>
                          <a:spcPts val="0"/>
                        </a:spcAft>
                        <a:buClr>
                          <a:schemeClr val="dk1"/>
                        </a:buClr>
                        <a:buSzPts val="1800"/>
                        <a:buFont typeface="Times New Roman"/>
                        <a:buNone/>
                      </a:pPr>
                      <a:r>
                        <a:rPr lang="en-GB" sz="1800" u="none" strike="noStrike" cap="none">
                          <a:solidFill>
                            <a:schemeClr val="dk1"/>
                          </a:solidFill>
                          <a:latin typeface="Times New Roman"/>
                          <a:ea typeface="Times New Roman"/>
                          <a:cs typeface="Times New Roman"/>
                          <a:sym typeface="Times New Roman"/>
                        </a:rPr>
                        <a:t>International Society for Tropical Ecology</a:t>
                      </a:r>
                      <a:endParaRPr sz="180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9E3611"/>
                      </a:solidFill>
                      <a:prstDash val="solid"/>
                      <a:round/>
                      <a:headEnd type="none" w="sm" len="sm"/>
                      <a:tailEnd type="none" w="sm" len="sm"/>
                    </a:lnL>
                    <a:lnR w="12700" cap="flat" cmpd="sng">
                      <a:solidFill>
                        <a:srgbClr val="9E3611"/>
                      </a:solidFill>
                      <a:prstDash val="solid"/>
                      <a:round/>
                      <a:headEnd type="none" w="sm" len="sm"/>
                      <a:tailEnd type="none" w="sm" len="sm"/>
                    </a:lnR>
                    <a:lnT w="12700" cap="flat" cmpd="sng">
                      <a:solidFill>
                        <a:srgbClr val="9E3611"/>
                      </a:solidFill>
                      <a:prstDash val="solid"/>
                      <a:round/>
                      <a:headEnd type="none" w="sm" len="sm"/>
                      <a:tailEnd type="none" w="sm" len="sm"/>
                    </a:lnT>
                    <a:lnB w="12700" cap="flat" cmpd="sng">
                      <a:solidFill>
                        <a:srgbClr val="9E3611"/>
                      </a:solidFill>
                      <a:prstDash val="solid"/>
                      <a:round/>
                      <a:headEnd type="none" w="sm" len="sm"/>
                      <a:tailEnd type="none" w="sm" len="sm"/>
                    </a:lnB>
                    <a:solidFill>
                      <a:srgbClr val="FFFFFF"/>
                    </a:solidFill>
                  </a:tcPr>
                </a:tc>
                <a:tc>
                  <a:txBody>
                    <a:bodyPr/>
                    <a:lstStyle/>
                    <a:p>
                      <a:pPr marL="0" marR="0" lvl="0" indent="0" algn="just" rtl="0">
                        <a:lnSpc>
                          <a:spcPct val="100000"/>
                        </a:lnSpc>
                        <a:spcBef>
                          <a:spcPts val="0"/>
                        </a:spcBef>
                        <a:spcAft>
                          <a:spcPts val="0"/>
                        </a:spcAft>
                        <a:buClr>
                          <a:schemeClr val="dk1"/>
                        </a:buClr>
                        <a:buSzPts val="1800"/>
                        <a:buFont typeface="Times New Roman"/>
                        <a:buNone/>
                      </a:pPr>
                      <a:r>
                        <a:rPr lang="en-GB" sz="1800" u="none" strike="noStrike" cap="none">
                          <a:solidFill>
                            <a:schemeClr val="dk1"/>
                          </a:solidFill>
                          <a:latin typeface="Times New Roman"/>
                          <a:ea typeface="Times New Roman"/>
                          <a:cs typeface="Times New Roman"/>
                          <a:sym typeface="Times New Roman"/>
                        </a:rPr>
                        <a:t>NDVI</a:t>
                      </a:r>
                      <a:endParaRPr sz="1400" b="0"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9E3611"/>
                      </a:solidFill>
                      <a:prstDash val="solid"/>
                      <a:round/>
                      <a:headEnd type="none" w="sm" len="sm"/>
                      <a:tailEnd type="none" w="sm" len="sm"/>
                    </a:lnL>
                    <a:lnR w="12700" cap="flat" cmpd="sng">
                      <a:solidFill>
                        <a:srgbClr val="9E3611"/>
                      </a:solidFill>
                      <a:prstDash val="solid"/>
                      <a:round/>
                      <a:headEnd type="none" w="sm" len="sm"/>
                      <a:tailEnd type="none" w="sm" len="sm"/>
                    </a:lnR>
                    <a:lnT w="12700" cap="flat" cmpd="sng">
                      <a:solidFill>
                        <a:srgbClr val="9E3611"/>
                      </a:solidFill>
                      <a:prstDash val="solid"/>
                      <a:round/>
                      <a:headEnd type="none" w="sm" len="sm"/>
                      <a:tailEnd type="none" w="sm" len="sm"/>
                    </a:lnT>
                    <a:lnB w="12700" cap="flat" cmpd="sng">
                      <a:solidFill>
                        <a:srgbClr val="9E3611"/>
                      </a:solidFill>
                      <a:prstDash val="solid"/>
                      <a:round/>
                      <a:headEnd type="none" w="sm" len="sm"/>
                      <a:tailEnd type="none" w="sm" len="sm"/>
                    </a:lnB>
                    <a:solidFill>
                      <a:srgbClr val="FFFFFF"/>
                    </a:solidFill>
                  </a:tcPr>
                </a:tc>
                <a:tc>
                  <a:txBody>
                    <a:bodyPr/>
                    <a:lstStyle/>
                    <a:p>
                      <a:pPr marL="0" marR="0" lvl="0" indent="0" algn="just" rtl="0">
                        <a:lnSpc>
                          <a:spcPct val="100000"/>
                        </a:lnSpc>
                        <a:spcBef>
                          <a:spcPts val="0"/>
                        </a:spcBef>
                        <a:spcAft>
                          <a:spcPts val="0"/>
                        </a:spcAft>
                        <a:buClr>
                          <a:schemeClr val="dk1"/>
                        </a:buClr>
                        <a:buSzPts val="1800"/>
                        <a:buFont typeface="Times New Roman"/>
                        <a:buNone/>
                      </a:pPr>
                      <a:r>
                        <a:rPr lang="en-GB" sz="1800" u="none" strike="noStrike" cap="none">
                          <a:solidFill>
                            <a:schemeClr val="dk1"/>
                          </a:solidFill>
                          <a:latin typeface="Times New Roman"/>
                          <a:ea typeface="Times New Roman"/>
                          <a:cs typeface="Times New Roman"/>
                          <a:sym typeface="Times New Roman"/>
                        </a:rPr>
                        <a:t>2020</a:t>
                      </a:r>
                      <a:endParaRPr sz="180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9E3611"/>
                      </a:solidFill>
                      <a:prstDash val="solid"/>
                      <a:round/>
                      <a:headEnd type="none" w="sm" len="sm"/>
                      <a:tailEnd type="none" w="sm" len="sm"/>
                    </a:lnL>
                    <a:lnR w="12700" cap="flat" cmpd="sng">
                      <a:solidFill>
                        <a:srgbClr val="9E3611"/>
                      </a:solidFill>
                      <a:prstDash val="solid"/>
                      <a:round/>
                      <a:headEnd type="none" w="sm" len="sm"/>
                      <a:tailEnd type="none" w="sm" len="sm"/>
                    </a:lnR>
                    <a:lnT w="12700" cap="flat" cmpd="sng">
                      <a:solidFill>
                        <a:srgbClr val="9E3611"/>
                      </a:solidFill>
                      <a:prstDash val="solid"/>
                      <a:round/>
                      <a:headEnd type="none" w="sm" len="sm"/>
                      <a:tailEnd type="none" w="sm" len="sm"/>
                    </a:lnT>
                    <a:lnB w="12700" cap="flat" cmpd="sng">
                      <a:solidFill>
                        <a:srgbClr val="9E3611"/>
                      </a:solidFill>
                      <a:prstDash val="solid"/>
                      <a:round/>
                      <a:headEnd type="none" w="sm" len="sm"/>
                      <a:tailEnd type="none" w="sm" len="sm"/>
                    </a:lnB>
                    <a:solidFill>
                      <a:srgbClr val="FFFFFF"/>
                    </a:solidFill>
                  </a:tcPr>
                </a:tc>
                <a:tc>
                  <a:txBody>
                    <a:bodyPr/>
                    <a:lstStyle/>
                    <a:p>
                      <a:pPr marL="0" marR="0" lvl="0" indent="0" algn="just" rtl="0">
                        <a:lnSpc>
                          <a:spcPct val="100000"/>
                        </a:lnSpc>
                        <a:spcBef>
                          <a:spcPts val="0"/>
                        </a:spcBef>
                        <a:spcAft>
                          <a:spcPts val="0"/>
                        </a:spcAft>
                        <a:buClr>
                          <a:schemeClr val="dk1"/>
                        </a:buClr>
                        <a:buSzPts val="1800"/>
                        <a:buFont typeface="Times New Roman"/>
                        <a:buNone/>
                      </a:pPr>
                      <a:r>
                        <a:rPr lang="en-GB" sz="1800" u="none" strike="noStrike" cap="none">
                          <a:solidFill>
                            <a:schemeClr val="dk1"/>
                          </a:solidFill>
                          <a:latin typeface="Times New Roman"/>
                          <a:ea typeface="Times New Roman"/>
                          <a:cs typeface="Times New Roman"/>
                          <a:sym typeface="Times New Roman"/>
                        </a:rPr>
                        <a:t>Accuracy of 84.6% was achieved.</a:t>
                      </a:r>
                      <a:endParaRPr sz="1400" b="0"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9E3611"/>
                      </a:solidFill>
                      <a:prstDash val="solid"/>
                      <a:round/>
                      <a:headEnd type="none" w="sm" len="sm"/>
                      <a:tailEnd type="none" w="sm" len="sm"/>
                    </a:lnL>
                    <a:lnR w="12700" cap="flat" cmpd="sng">
                      <a:solidFill>
                        <a:srgbClr val="9E3611"/>
                      </a:solidFill>
                      <a:prstDash val="solid"/>
                      <a:round/>
                      <a:headEnd type="none" w="sm" len="sm"/>
                      <a:tailEnd type="none" w="sm" len="sm"/>
                    </a:lnR>
                    <a:lnT w="12700" cap="flat" cmpd="sng">
                      <a:solidFill>
                        <a:srgbClr val="9E3611"/>
                      </a:solidFill>
                      <a:prstDash val="solid"/>
                      <a:round/>
                      <a:headEnd type="none" w="sm" len="sm"/>
                      <a:tailEnd type="none" w="sm" len="sm"/>
                    </a:lnT>
                    <a:lnB w="12700" cap="flat" cmpd="sng">
                      <a:solidFill>
                        <a:srgbClr val="9E361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8"/>
          <p:cNvSpPr txBox="1">
            <a:spLocks noGrp="1"/>
          </p:cNvSpPr>
          <p:nvPr>
            <p:ph type="title"/>
          </p:nvPr>
        </p:nvSpPr>
        <p:spPr>
          <a:xfrm>
            <a:off x="838200" y="365125"/>
            <a:ext cx="10515600" cy="1325563"/>
          </a:xfrm>
          <a:prstGeom prst="rect">
            <a:avLst/>
          </a:prstGeom>
          <a:no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EFEFE"/>
              </a:buClr>
              <a:buSzPts val="4400"/>
              <a:buFont typeface="Comic Sans MS"/>
              <a:buNone/>
            </a:pPr>
            <a:r>
              <a:rPr lang="en-GB">
                <a:solidFill>
                  <a:srgbClr val="FEFEFE"/>
                </a:solidFill>
                <a:latin typeface="Comic Sans MS"/>
                <a:ea typeface="Comic Sans MS"/>
                <a:cs typeface="Comic Sans MS"/>
                <a:sym typeface="Comic Sans MS"/>
              </a:rPr>
              <a:t>Impact of environment in the district observed during Field Study</a:t>
            </a:r>
            <a:endParaRPr>
              <a:solidFill>
                <a:srgbClr val="FEFEFE"/>
              </a:solidFill>
              <a:latin typeface="Comic Sans MS"/>
              <a:ea typeface="Comic Sans MS"/>
              <a:cs typeface="Comic Sans MS"/>
              <a:sym typeface="Comic Sans MS"/>
            </a:endParaRPr>
          </a:p>
        </p:txBody>
      </p:sp>
      <p:sp>
        <p:nvSpPr>
          <p:cNvPr id="139" name="Google Shape;139;p8"/>
          <p:cNvSpPr txBox="1">
            <a:spLocks noGrp="1"/>
          </p:cNvSpPr>
          <p:nvPr>
            <p:ph type="body" idx="1"/>
          </p:nvPr>
        </p:nvSpPr>
        <p:spPr>
          <a:xfrm>
            <a:off x="838200" y="1892935"/>
            <a:ext cx="5560060" cy="4215765"/>
          </a:xfrm>
          <a:prstGeom prst="rect">
            <a:avLst/>
          </a:prstGeom>
          <a:solidFill>
            <a:schemeClr val="dk1"/>
          </a:solidFill>
          <a:ln>
            <a:noFill/>
          </a:ln>
        </p:spPr>
        <p:txBody>
          <a:bodyPr spcFirstLastPara="1" wrap="square" lIns="91425" tIns="45700" rIns="91425" bIns="45700" anchor="t" anchorCtr="0">
            <a:normAutofit lnSpcReduction="10000"/>
          </a:bodyPr>
          <a:lstStyle/>
          <a:p>
            <a:pPr marL="0" lvl="0" indent="0" algn="l" rtl="0">
              <a:lnSpc>
                <a:spcPct val="115000"/>
              </a:lnSpc>
              <a:spcBef>
                <a:spcPts val="0"/>
              </a:spcBef>
              <a:spcAft>
                <a:spcPts val="0"/>
              </a:spcAft>
              <a:buClr>
                <a:schemeClr val="dk1"/>
              </a:buClr>
              <a:buSzPts val="1100"/>
              <a:buFont typeface="Arial"/>
              <a:buNone/>
            </a:pPr>
            <a:r>
              <a:rPr lang="en-GB" sz="1920">
                <a:solidFill>
                  <a:srgbClr val="63F71B"/>
                </a:solidFill>
                <a:latin typeface="Comic Sans MS"/>
                <a:ea typeface="Comic Sans MS"/>
                <a:cs typeface="Comic Sans MS"/>
                <a:sym typeface="Comic Sans MS"/>
              </a:rPr>
              <a:t>1. Shifting cultivation has become unsustainable. </a:t>
            </a:r>
            <a:endParaRPr sz="1920">
              <a:solidFill>
                <a:srgbClr val="63F71B"/>
              </a:solidFill>
              <a:latin typeface="Comic Sans MS"/>
              <a:ea typeface="Comic Sans MS"/>
              <a:cs typeface="Comic Sans MS"/>
              <a:sym typeface="Comic Sans MS"/>
            </a:endParaRPr>
          </a:p>
          <a:p>
            <a:pPr marL="0" lvl="0" indent="0" algn="l" rtl="0">
              <a:lnSpc>
                <a:spcPct val="115000"/>
              </a:lnSpc>
              <a:spcBef>
                <a:spcPts val="1600"/>
              </a:spcBef>
              <a:spcAft>
                <a:spcPts val="0"/>
              </a:spcAft>
              <a:buClr>
                <a:schemeClr val="dk1"/>
              </a:buClr>
              <a:buSzPts val="1100"/>
              <a:buFont typeface="Arial"/>
              <a:buNone/>
            </a:pPr>
            <a:r>
              <a:rPr lang="en-GB" sz="1920">
                <a:solidFill>
                  <a:srgbClr val="63F71B"/>
                </a:solidFill>
                <a:latin typeface="Comic Sans MS"/>
                <a:ea typeface="Comic Sans MS"/>
                <a:cs typeface="Comic Sans MS"/>
                <a:sym typeface="Comic Sans MS"/>
              </a:rPr>
              <a:t>2. Increase in population and pressure on agricultural land has brought huge forest under shifting cultivation. </a:t>
            </a:r>
            <a:endParaRPr sz="1920">
              <a:solidFill>
                <a:srgbClr val="63F71B"/>
              </a:solidFill>
              <a:latin typeface="Comic Sans MS"/>
              <a:ea typeface="Comic Sans MS"/>
              <a:cs typeface="Comic Sans MS"/>
              <a:sym typeface="Comic Sans MS"/>
            </a:endParaRPr>
          </a:p>
          <a:p>
            <a:pPr marL="0" lvl="0" indent="0" algn="l" rtl="0">
              <a:lnSpc>
                <a:spcPct val="115000"/>
              </a:lnSpc>
              <a:spcBef>
                <a:spcPts val="1600"/>
              </a:spcBef>
              <a:spcAft>
                <a:spcPts val="0"/>
              </a:spcAft>
              <a:buClr>
                <a:schemeClr val="dk1"/>
              </a:buClr>
              <a:buSzPts val="1100"/>
              <a:buFont typeface="Arial"/>
              <a:buNone/>
            </a:pPr>
            <a:r>
              <a:rPr lang="en-GB" sz="1920">
                <a:solidFill>
                  <a:srgbClr val="63F71B"/>
                </a:solidFill>
                <a:latin typeface="Comic Sans MS"/>
                <a:ea typeface="Comic Sans MS"/>
                <a:cs typeface="Comic Sans MS"/>
                <a:sym typeface="Comic Sans MS"/>
              </a:rPr>
              <a:t>3. Mass destruction of forest cover leads to deforestation and loss of biodiversity on environment. 130 </a:t>
            </a:r>
            <a:endParaRPr sz="1920">
              <a:solidFill>
                <a:srgbClr val="63F71B"/>
              </a:solidFill>
              <a:latin typeface="Comic Sans MS"/>
              <a:ea typeface="Comic Sans MS"/>
              <a:cs typeface="Comic Sans MS"/>
              <a:sym typeface="Comic Sans MS"/>
            </a:endParaRPr>
          </a:p>
          <a:p>
            <a:pPr marL="0" lvl="0" indent="0" algn="l" rtl="0">
              <a:lnSpc>
                <a:spcPct val="115000"/>
              </a:lnSpc>
              <a:spcBef>
                <a:spcPts val="1600"/>
              </a:spcBef>
              <a:spcAft>
                <a:spcPts val="0"/>
              </a:spcAft>
              <a:buClr>
                <a:schemeClr val="dk1"/>
              </a:buClr>
              <a:buSzPts val="1100"/>
              <a:buFont typeface="Arial"/>
              <a:buNone/>
            </a:pPr>
            <a:r>
              <a:rPr lang="en-GB" sz="1920">
                <a:solidFill>
                  <a:srgbClr val="63F71B"/>
                </a:solidFill>
                <a:latin typeface="Comic Sans MS"/>
                <a:ea typeface="Comic Sans MS"/>
                <a:cs typeface="Comic Sans MS"/>
                <a:sym typeface="Comic Sans MS"/>
              </a:rPr>
              <a:t>4. Burning of Jhum is one of the worst impacts on climate as it produce huge junks of smoke and released into the atmosphere. </a:t>
            </a:r>
            <a:endParaRPr sz="1920">
              <a:solidFill>
                <a:srgbClr val="63F71B"/>
              </a:solidFill>
              <a:latin typeface="Comic Sans MS"/>
              <a:ea typeface="Comic Sans MS"/>
              <a:cs typeface="Comic Sans MS"/>
              <a:sym typeface="Comic Sans MS"/>
            </a:endParaRPr>
          </a:p>
          <a:p>
            <a:pPr marL="228600" lvl="0" indent="-106679" algn="l" rtl="0">
              <a:lnSpc>
                <a:spcPct val="90000"/>
              </a:lnSpc>
              <a:spcBef>
                <a:spcPts val="1000"/>
              </a:spcBef>
              <a:spcAft>
                <a:spcPts val="0"/>
              </a:spcAft>
              <a:buClr>
                <a:schemeClr val="dk1"/>
              </a:buClr>
              <a:buSzPts val="1920"/>
              <a:buNone/>
            </a:pPr>
            <a:endParaRPr sz="1920">
              <a:solidFill>
                <a:srgbClr val="63F71B"/>
              </a:solidFill>
              <a:latin typeface="Comic Sans MS"/>
              <a:ea typeface="Comic Sans MS"/>
              <a:cs typeface="Comic Sans MS"/>
              <a:sym typeface="Comic Sans MS"/>
            </a:endParaRPr>
          </a:p>
        </p:txBody>
      </p:sp>
      <p:pic>
        <p:nvPicPr>
          <p:cNvPr id="140" name="Google Shape;140;p8"/>
          <p:cNvPicPr preferRelativeResize="0">
            <a:picLocks noGrp="1"/>
          </p:cNvPicPr>
          <p:nvPr>
            <p:ph type="body" idx="2"/>
          </p:nvPr>
        </p:nvPicPr>
        <p:blipFill rotWithShape="1">
          <a:blip r:embed="rId3" cstate="email">
            <a:alphaModFix/>
            <a:extLst>
              <a:ext uri="{28A0092B-C50C-407E-A947-70E740481C1C}">
                <a14:useLocalDpi xmlns:a14="http://schemas.microsoft.com/office/drawing/2010/main"/>
              </a:ext>
            </a:extLst>
          </a:blip>
          <a:srcRect/>
          <a:stretch/>
        </p:blipFill>
        <p:spPr>
          <a:xfrm>
            <a:off x="6989445" y="2057400"/>
            <a:ext cx="4364355" cy="3886200"/>
          </a:xfrm>
          <a:prstGeom prst="rect">
            <a:avLst/>
          </a:prstGeom>
          <a:noFill/>
          <a:ln>
            <a:noFill/>
          </a:ln>
        </p:spPr>
      </p:pic>
    </p:spTree>
  </p:cSld>
  <p:clrMapOvr>
    <a:masterClrMapping/>
  </p:clrMapOvr>
  <p:transition>
    <p:check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4800"/>
              <a:buFont typeface="Comic Sans MS"/>
              <a:buNone/>
            </a:pPr>
            <a:r>
              <a:rPr lang="en-GB" sz="4800" b="1">
                <a:solidFill>
                  <a:srgbClr val="FFFF00"/>
                </a:solidFill>
                <a:latin typeface="Comic Sans MS"/>
                <a:ea typeface="Comic Sans MS"/>
                <a:cs typeface="Comic Sans MS"/>
                <a:sym typeface="Comic Sans MS"/>
              </a:rPr>
              <a:t>Cont...</a:t>
            </a:r>
            <a:endParaRPr sz="4800" b="1">
              <a:solidFill>
                <a:srgbClr val="FFFF00"/>
              </a:solidFill>
              <a:latin typeface="Comic Sans MS"/>
              <a:ea typeface="Comic Sans MS"/>
              <a:cs typeface="Comic Sans MS"/>
              <a:sym typeface="Comic Sans MS"/>
            </a:endParaRPr>
          </a:p>
        </p:txBody>
      </p:sp>
      <p:sp>
        <p:nvSpPr>
          <p:cNvPr id="146" name="Google Shape;146;p9"/>
          <p:cNvSpPr txBox="1">
            <a:spLocks noGrp="1"/>
          </p:cNvSpPr>
          <p:nvPr>
            <p:ph type="body" idx="1"/>
          </p:nvPr>
        </p:nvSpPr>
        <p:spPr>
          <a:xfrm>
            <a:off x="520700" y="1825625"/>
            <a:ext cx="6209030" cy="4351655"/>
          </a:xfrm>
          <a:prstGeom prst="rect">
            <a:avLst/>
          </a:prstGeom>
          <a:solidFill>
            <a:schemeClr val="dk1"/>
          </a:solid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Clr>
                <a:schemeClr val="dk1"/>
              </a:buClr>
              <a:buSzPts val="1100"/>
              <a:buFont typeface="Arial"/>
              <a:buNone/>
            </a:pPr>
            <a:r>
              <a:rPr lang="en-GB" sz="1920">
                <a:solidFill>
                  <a:schemeClr val="accent1"/>
                </a:solidFill>
                <a:latin typeface="Comic Sans MS"/>
                <a:ea typeface="Comic Sans MS"/>
                <a:cs typeface="Comic Sans MS"/>
                <a:sym typeface="Comic Sans MS"/>
              </a:rPr>
              <a:t>5. Rising of a temperature by a few degrees Celsius.</a:t>
            </a:r>
            <a:endParaRPr sz="1920">
              <a:solidFill>
                <a:schemeClr val="accent1"/>
              </a:solidFill>
              <a:latin typeface="Comic Sans MS"/>
              <a:ea typeface="Comic Sans MS"/>
              <a:cs typeface="Comic Sans MS"/>
              <a:sym typeface="Comic Sans MS"/>
            </a:endParaRPr>
          </a:p>
          <a:p>
            <a:pPr marL="0" lvl="0" indent="0" algn="l" rtl="0">
              <a:lnSpc>
                <a:spcPct val="115000"/>
              </a:lnSpc>
              <a:spcBef>
                <a:spcPts val="1600"/>
              </a:spcBef>
              <a:spcAft>
                <a:spcPts val="0"/>
              </a:spcAft>
              <a:buClr>
                <a:schemeClr val="dk1"/>
              </a:buClr>
              <a:buSzPts val="1100"/>
              <a:buFont typeface="Arial"/>
              <a:buNone/>
            </a:pPr>
            <a:r>
              <a:rPr lang="en-GB" sz="1920">
                <a:solidFill>
                  <a:schemeClr val="accent1"/>
                </a:solidFill>
                <a:latin typeface="Comic Sans MS"/>
                <a:ea typeface="Comic Sans MS"/>
                <a:cs typeface="Comic Sans MS"/>
                <a:sym typeface="Comic Sans MS"/>
              </a:rPr>
              <a:t> 6. Decline in soil fertility with low yield is common in all the ranges.</a:t>
            </a:r>
            <a:endParaRPr sz="1920">
              <a:solidFill>
                <a:schemeClr val="accent1"/>
              </a:solidFill>
              <a:latin typeface="Comic Sans MS"/>
              <a:ea typeface="Comic Sans MS"/>
              <a:cs typeface="Comic Sans MS"/>
              <a:sym typeface="Comic Sans MS"/>
            </a:endParaRPr>
          </a:p>
          <a:p>
            <a:pPr marL="0" lvl="0" indent="0" algn="l" rtl="0">
              <a:lnSpc>
                <a:spcPct val="115000"/>
              </a:lnSpc>
              <a:spcBef>
                <a:spcPts val="1600"/>
              </a:spcBef>
              <a:spcAft>
                <a:spcPts val="0"/>
              </a:spcAft>
              <a:buClr>
                <a:schemeClr val="dk1"/>
              </a:buClr>
              <a:buSzPts val="1100"/>
              <a:buFont typeface="Arial"/>
              <a:buNone/>
            </a:pPr>
            <a:r>
              <a:rPr lang="en-GB" sz="1920">
                <a:solidFill>
                  <a:schemeClr val="accent1"/>
                </a:solidFill>
                <a:latin typeface="Comic Sans MS"/>
                <a:ea typeface="Comic Sans MS"/>
                <a:cs typeface="Comic Sans MS"/>
                <a:sym typeface="Comic Sans MS"/>
              </a:rPr>
              <a:t> 7. Late monsoon and warm climate. </a:t>
            </a:r>
            <a:endParaRPr sz="1920">
              <a:solidFill>
                <a:schemeClr val="accent1"/>
              </a:solidFill>
              <a:latin typeface="Comic Sans MS"/>
              <a:ea typeface="Comic Sans MS"/>
              <a:cs typeface="Comic Sans MS"/>
              <a:sym typeface="Comic Sans MS"/>
            </a:endParaRPr>
          </a:p>
          <a:p>
            <a:pPr marL="0" lvl="0" indent="0" algn="l" rtl="0">
              <a:lnSpc>
                <a:spcPct val="115000"/>
              </a:lnSpc>
              <a:spcBef>
                <a:spcPts val="1600"/>
              </a:spcBef>
              <a:spcAft>
                <a:spcPts val="0"/>
              </a:spcAft>
              <a:buClr>
                <a:schemeClr val="dk1"/>
              </a:buClr>
              <a:buSzPts val="1100"/>
              <a:buFont typeface="Arial"/>
              <a:buNone/>
            </a:pPr>
            <a:endParaRPr sz="1920">
              <a:solidFill>
                <a:schemeClr val="accent1"/>
              </a:solidFill>
              <a:latin typeface="Comic Sans MS"/>
              <a:ea typeface="Comic Sans MS"/>
              <a:cs typeface="Comic Sans MS"/>
              <a:sym typeface="Comic Sans MS"/>
            </a:endParaRPr>
          </a:p>
          <a:p>
            <a:pPr marL="0" lvl="0" indent="0" algn="l" rtl="0">
              <a:lnSpc>
                <a:spcPct val="115000"/>
              </a:lnSpc>
              <a:spcBef>
                <a:spcPts val="1600"/>
              </a:spcBef>
              <a:spcAft>
                <a:spcPts val="0"/>
              </a:spcAft>
              <a:buClr>
                <a:schemeClr val="dk1"/>
              </a:buClr>
              <a:buSzPts val="1100"/>
              <a:buFont typeface="Arial"/>
              <a:buNone/>
            </a:pPr>
            <a:r>
              <a:rPr lang="en-GB" sz="1920">
                <a:solidFill>
                  <a:srgbClr val="7030A0"/>
                </a:solidFill>
                <a:latin typeface="Comic Sans MS"/>
                <a:ea typeface="Comic Sans MS"/>
                <a:cs typeface="Comic Sans MS"/>
                <a:sym typeface="Comic Sans MS"/>
              </a:rPr>
              <a:t>Using this algorithm and application one can know which places shifting cultivation is being done and can take precautionary steps to prevent the impact on the surrounding environment.</a:t>
            </a:r>
            <a:endParaRPr sz="1920">
              <a:solidFill>
                <a:srgbClr val="7030A0"/>
              </a:solidFill>
              <a:latin typeface="Comic Sans MS"/>
              <a:ea typeface="Comic Sans MS"/>
              <a:cs typeface="Comic Sans MS"/>
              <a:sym typeface="Comic Sans MS"/>
            </a:endParaRPr>
          </a:p>
          <a:p>
            <a:pPr marL="228600" lvl="0" indent="-106679" algn="l" rtl="0">
              <a:lnSpc>
                <a:spcPct val="90000"/>
              </a:lnSpc>
              <a:spcBef>
                <a:spcPts val="1000"/>
              </a:spcBef>
              <a:spcAft>
                <a:spcPts val="0"/>
              </a:spcAft>
              <a:buClr>
                <a:schemeClr val="dk1"/>
              </a:buClr>
              <a:buSzPts val="1920"/>
              <a:buNone/>
            </a:pPr>
            <a:endParaRPr sz="1920">
              <a:solidFill>
                <a:srgbClr val="7030A0"/>
              </a:solidFill>
              <a:latin typeface="Comic Sans MS"/>
              <a:ea typeface="Comic Sans MS"/>
              <a:cs typeface="Comic Sans MS"/>
              <a:sym typeface="Comic Sans MS"/>
            </a:endParaRPr>
          </a:p>
        </p:txBody>
      </p:sp>
      <p:pic>
        <p:nvPicPr>
          <p:cNvPr id="147" name="Google Shape;147;p9"/>
          <p:cNvPicPr preferRelativeResize="0">
            <a:picLocks noGrp="1"/>
          </p:cNvPicPr>
          <p:nvPr>
            <p:ph type="body" idx="2"/>
          </p:nvPr>
        </p:nvPicPr>
        <p:blipFill rotWithShape="1">
          <a:blip r:embed="rId3">
            <a:alphaModFix/>
          </a:blip>
          <a:srcRect/>
          <a:stretch/>
        </p:blipFill>
        <p:spPr>
          <a:xfrm>
            <a:off x="7574280" y="2335530"/>
            <a:ext cx="4157345" cy="3332480"/>
          </a:xfrm>
          <a:prstGeom prst="rect">
            <a:avLst/>
          </a:prstGeom>
          <a:noFill/>
          <a:ln>
            <a:noFill/>
          </a:ln>
        </p:spPr>
      </p:pic>
    </p:spTree>
  </p:cSld>
  <p:clrMapOvr>
    <a:masterClrMapping/>
  </p:clrMapOvr>
  <p:transition>
    <p:randomBar dir="vert"/>
  </p:transition>
</p:sld>
</file>

<file path=ppt/theme/theme1.xml><?xml version="1.0" encoding="utf-8"?>
<a:theme xmlns:a="http://schemas.openxmlformats.org/drawingml/2006/main" name="Office Theme">
  <a:themeElements>
    <a:clrScheme name="Aspect">
      <a:dk1>
        <a:srgbClr val="000000"/>
      </a:dk1>
      <a:lt1>
        <a:srgbClr val="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1829</Words>
  <Application>Microsoft Macintosh PowerPoint</Application>
  <PresentationFormat>Widescreen</PresentationFormat>
  <Paragraphs>264</Paragraphs>
  <Slides>47</Slides>
  <Notes>47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Rockwell</vt:lpstr>
      <vt:lpstr>Roboto</vt:lpstr>
      <vt:lpstr>Arial</vt:lpstr>
      <vt:lpstr>Comic Sans MS</vt:lpstr>
      <vt:lpstr>Times New Roman</vt:lpstr>
      <vt:lpstr>Georgia</vt:lpstr>
      <vt:lpstr>Calibri</vt:lpstr>
      <vt:lpstr>Palatino Linotype</vt:lpstr>
      <vt:lpstr>Noto Sans Symbols</vt:lpstr>
      <vt:lpstr>Office Theme</vt:lpstr>
      <vt:lpstr>Detection and visualization of Shifting Cultivation </vt:lpstr>
      <vt:lpstr>OUTLINE</vt:lpstr>
      <vt:lpstr>Registration Details</vt:lpstr>
      <vt:lpstr>Shifting Cultivation</vt:lpstr>
      <vt:lpstr>Problem Description</vt:lpstr>
      <vt:lpstr>Research Work till Date : LITERATURE SURVEY</vt:lpstr>
      <vt:lpstr>Research Work till Date</vt:lpstr>
      <vt:lpstr>Impact of environment in the district observed during Field Study</vt:lpstr>
      <vt:lpstr>Cont...</vt:lpstr>
      <vt:lpstr>Goal </vt:lpstr>
      <vt:lpstr>    Goal</vt:lpstr>
      <vt:lpstr>Approach</vt:lpstr>
      <vt:lpstr>Google Earth Engine</vt:lpstr>
      <vt:lpstr>LANDSAT 7</vt:lpstr>
      <vt:lpstr>Data Gathering</vt:lpstr>
      <vt:lpstr>Information about Data</vt:lpstr>
      <vt:lpstr>Processing data for changes in Visualization</vt:lpstr>
      <vt:lpstr>Processing data for changes in Visualization</vt:lpstr>
      <vt:lpstr>Processing data for changes in Visualization</vt:lpstr>
      <vt:lpstr>Processing data for changes in Visualization</vt:lpstr>
      <vt:lpstr>Processing Data for changes in vegetation</vt:lpstr>
      <vt:lpstr>Processing Data for changes in vegetation</vt:lpstr>
      <vt:lpstr>Processing data for changes in Visualization</vt:lpstr>
      <vt:lpstr>Technology used for training [CNN]</vt:lpstr>
      <vt:lpstr>Model Training</vt:lpstr>
      <vt:lpstr>Model Training</vt:lpstr>
      <vt:lpstr>Mapping and visualization</vt:lpstr>
      <vt:lpstr>Visualization</vt:lpstr>
      <vt:lpstr>Using multi-temporal data</vt:lpstr>
      <vt:lpstr>Cont.</vt:lpstr>
      <vt:lpstr>Checking the prediction [1]</vt:lpstr>
      <vt:lpstr>Checking the prediction [1]</vt:lpstr>
      <vt:lpstr>Checking the prediction [2]</vt:lpstr>
      <vt:lpstr>Checking the prediction [2]</vt:lpstr>
      <vt:lpstr>Checking the prediction [3]</vt:lpstr>
      <vt:lpstr>Checking the prediction [3]</vt:lpstr>
      <vt:lpstr>Checking the prediction [4]</vt:lpstr>
      <vt:lpstr>Checking the prediction [4]</vt:lpstr>
      <vt:lpstr>Classification of different areas</vt:lpstr>
      <vt:lpstr>Visualization of the result</vt:lpstr>
      <vt:lpstr>Multi-temporal analysis</vt:lpstr>
      <vt:lpstr>Android Application</vt:lpstr>
      <vt:lpstr>Android application</vt:lpstr>
      <vt:lpstr>Changes done on the base of comments</vt:lpstr>
      <vt:lpstr>Bibliography</vt:lpstr>
      <vt:lpstr>conti.....</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Detection and visualization of Shifting Cultivation </dc:title>
  <cp:lastModifiedBy>Vrushanki Patel</cp:lastModifiedBy>
  <cp:revision>2</cp:revision>
  <dcterms:created xsi:type="dcterms:W3CDTF">2020-07-30T05:24:00Z</dcterms:created>
  <dcterms:modified xsi:type="dcterms:W3CDTF">2023-08-06T18:16:46Z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1033-11.2.0.9150</vt:lpwstr>
  </property>
</Properties>
</file>